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notesSlides/notesSlide20.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8"/>
  </p:notesMasterIdLst>
  <p:sldIdLst>
    <p:sldId id="257" r:id="rId6"/>
    <p:sldId id="258" r:id="rId7"/>
    <p:sldId id="261" r:id="rId8"/>
    <p:sldId id="316" r:id="rId9"/>
    <p:sldId id="317" r:id="rId10"/>
    <p:sldId id="318" r:id="rId11"/>
    <p:sldId id="319" r:id="rId12"/>
    <p:sldId id="320" r:id="rId13"/>
    <p:sldId id="321" r:id="rId14"/>
    <p:sldId id="322" r:id="rId15"/>
    <p:sldId id="323" r:id="rId16"/>
    <p:sldId id="324" r:id="rId17"/>
    <p:sldId id="325" r:id="rId18"/>
    <p:sldId id="326" r:id="rId19"/>
    <p:sldId id="307" r:id="rId20"/>
    <p:sldId id="308" r:id="rId21"/>
    <p:sldId id="309" r:id="rId22"/>
    <p:sldId id="310" r:id="rId23"/>
    <p:sldId id="311" r:id="rId24"/>
    <p:sldId id="312" r:id="rId25"/>
    <p:sldId id="313" r:id="rId26"/>
    <p:sldId id="314" r:id="rId27"/>
    <p:sldId id="315" r:id="rId28"/>
    <p:sldId id="288" r:id="rId29"/>
    <p:sldId id="289" r:id="rId30"/>
    <p:sldId id="290" r:id="rId31"/>
    <p:sldId id="265" r:id="rId32"/>
    <p:sldId id="266" r:id="rId33"/>
    <p:sldId id="267" r:id="rId34"/>
    <p:sldId id="268" r:id="rId35"/>
    <p:sldId id="269" r:id="rId36"/>
    <p:sldId id="270" r:id="rId37"/>
    <p:sldId id="271" r:id="rId38"/>
    <p:sldId id="272" r:id="rId39"/>
    <p:sldId id="273" r:id="rId40"/>
    <p:sldId id="274" r:id="rId41"/>
    <p:sldId id="275" r:id="rId42"/>
    <p:sldId id="276" r:id="rId43"/>
    <p:sldId id="277" r:id="rId44"/>
    <p:sldId id="278" r:id="rId45"/>
    <p:sldId id="279" r:id="rId46"/>
    <p:sldId id="280" r:id="rId47"/>
    <p:sldId id="281" r:id="rId48"/>
    <p:sldId id="282" r:id="rId49"/>
    <p:sldId id="283" r:id="rId50"/>
    <p:sldId id="284" r:id="rId51"/>
    <p:sldId id="285" r:id="rId52"/>
    <p:sldId id="286" r:id="rId53"/>
    <p:sldId id="304" r:id="rId54"/>
    <p:sldId id="305" r:id="rId55"/>
    <p:sldId id="306" r:id="rId56"/>
    <p:sldId id="287"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HelenM\My%20Documents\Technical%20Info\Forage%20Utilisation%20and%20Farm%20Profit.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2" Type="http://schemas.openxmlformats.org/officeDocument/2006/relationships/oleObject" Target="file:///C:\Users\User\Documents\GrassMaster%20Backup%2022313\GrassMaster%20backup%2012810\GRASSMASTER2010\Farming%20Connect\Menter%20Busnes%202016\Adam%20Watkins\Newtown%20Bench%20marking%20grp.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C:\Users\User\Documents\GrassMaster%20Backup%2022313\GrassMaster%20backup%2012810\GRASSMASTER2010\Farming%20Connect\Menter%20Busnes%202016\Adam%20Watkins\Newtown%20Bench%20marking%20grp.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file:///C:\Users\User\Documents\GrassMaster%20Backup%2022313\GrassMaster%20backup%2012810\GRASSMASTER2010\Farming%20Connect\Menter%20Busnes%202016\Adam%20Watkins\Newtown%20Bench%20marking%20grp.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rgbClr val="FFC000"/>
                </a:solidFill>
              </a:defRPr>
            </a:pPr>
            <a:r>
              <a:rPr lang="en-US">
                <a:solidFill>
                  <a:srgbClr val="FFC000"/>
                </a:solidFill>
              </a:rPr>
              <a:t>Lamb From Forage - Gross Margin Per Ewe</a:t>
            </a:r>
          </a:p>
        </c:rich>
      </c:tx>
      <c:overlay val="0"/>
    </c:title>
    <c:autoTitleDeleted val="0"/>
    <c:plotArea>
      <c:layout>
        <c:manualLayout>
          <c:layoutTarget val="inner"/>
          <c:xMode val="edge"/>
          <c:yMode val="edge"/>
          <c:x val="0.15160056249624229"/>
          <c:y val="0.22395848242414113"/>
          <c:w val="0.81168928324412326"/>
          <c:h val="0.57103275850733759"/>
        </c:manualLayout>
      </c:layout>
      <c:scatterChart>
        <c:scatterStyle val="lineMarker"/>
        <c:varyColors val="0"/>
        <c:ser>
          <c:idx val="0"/>
          <c:order val="0"/>
          <c:spPr>
            <a:ln w="38100">
              <a:solidFill>
                <a:srgbClr val="FFC000"/>
              </a:solidFill>
            </a:ln>
          </c:spPr>
          <c:marker>
            <c:symbol val="none"/>
          </c:marker>
          <c:xVal>
            <c:numRef>
              <c:f>'[Forage Utilisation and Farm Profit.xlsx]Sheet1'!$B$13:$B$17</c:f>
              <c:numCache>
                <c:formatCode>General</c:formatCode>
                <c:ptCount val="5"/>
                <c:pt idx="0">
                  <c:v>15</c:v>
                </c:pt>
                <c:pt idx="1">
                  <c:v>20</c:v>
                </c:pt>
                <c:pt idx="2">
                  <c:v>25</c:v>
                </c:pt>
                <c:pt idx="3">
                  <c:v>30</c:v>
                </c:pt>
                <c:pt idx="4">
                  <c:v>35</c:v>
                </c:pt>
              </c:numCache>
            </c:numRef>
          </c:xVal>
          <c:yVal>
            <c:numRef>
              <c:f>'[Forage Utilisation and Farm Profit.xlsx]Sheet1'!$C$13:$C$17</c:f>
              <c:numCache>
                <c:formatCode>General</c:formatCode>
                <c:ptCount val="5"/>
                <c:pt idx="0">
                  <c:v>25</c:v>
                </c:pt>
                <c:pt idx="1">
                  <c:v>32.5</c:v>
                </c:pt>
                <c:pt idx="2">
                  <c:v>40</c:v>
                </c:pt>
                <c:pt idx="3">
                  <c:v>47.5</c:v>
                </c:pt>
                <c:pt idx="4">
                  <c:v>55</c:v>
                </c:pt>
              </c:numCache>
            </c:numRef>
          </c:yVal>
          <c:smooth val="0"/>
          <c:extLst>
            <c:ext xmlns:c16="http://schemas.microsoft.com/office/drawing/2014/chart" uri="{C3380CC4-5D6E-409C-BE32-E72D297353CC}">
              <c16:uniqueId val="{00000000-B226-42A6-B197-41E3A0D37592}"/>
            </c:ext>
          </c:extLst>
        </c:ser>
        <c:dLbls>
          <c:showLegendKey val="0"/>
          <c:showVal val="0"/>
          <c:showCatName val="0"/>
          <c:showSerName val="0"/>
          <c:showPercent val="0"/>
          <c:showBubbleSize val="0"/>
        </c:dLbls>
        <c:axId val="289223424"/>
        <c:axId val="289302016"/>
      </c:scatterChart>
      <c:valAx>
        <c:axId val="289223424"/>
        <c:scaling>
          <c:orientation val="minMax"/>
          <c:min val="10"/>
        </c:scaling>
        <c:delete val="0"/>
        <c:axPos val="b"/>
        <c:title>
          <c:tx>
            <c:rich>
              <a:bodyPr/>
              <a:lstStyle/>
              <a:p>
                <a:pPr>
                  <a:defRPr>
                    <a:solidFill>
                      <a:srgbClr val="FFC000"/>
                    </a:solidFill>
                  </a:defRPr>
                </a:pPr>
                <a:r>
                  <a:rPr lang="en-GB" dirty="0">
                    <a:solidFill>
                      <a:srgbClr val="FFC000"/>
                    </a:solidFill>
                  </a:rPr>
                  <a:t>Lamb From Forage/Ewe (Kg carcass)</a:t>
                </a:r>
              </a:p>
            </c:rich>
          </c:tx>
          <c:overlay val="0"/>
        </c:title>
        <c:numFmt formatCode="General" sourceLinked="1"/>
        <c:majorTickMark val="out"/>
        <c:minorTickMark val="none"/>
        <c:tickLblPos val="nextTo"/>
        <c:txPr>
          <a:bodyPr/>
          <a:lstStyle/>
          <a:p>
            <a:pPr>
              <a:defRPr>
                <a:solidFill>
                  <a:srgbClr val="FFC000"/>
                </a:solidFill>
              </a:defRPr>
            </a:pPr>
            <a:endParaRPr lang="en-US"/>
          </a:p>
        </c:txPr>
        <c:crossAx val="289302016"/>
        <c:crosses val="autoZero"/>
        <c:crossBetween val="midCat"/>
      </c:valAx>
      <c:valAx>
        <c:axId val="289302016"/>
        <c:scaling>
          <c:orientation val="minMax"/>
          <c:min val="20"/>
        </c:scaling>
        <c:delete val="0"/>
        <c:axPos val="l"/>
        <c:majorGridlines/>
        <c:title>
          <c:tx>
            <c:rich>
              <a:bodyPr rot="-5400000" vert="horz"/>
              <a:lstStyle/>
              <a:p>
                <a:pPr>
                  <a:defRPr>
                    <a:solidFill>
                      <a:srgbClr val="FFC000"/>
                    </a:solidFill>
                  </a:defRPr>
                </a:pPr>
                <a:r>
                  <a:rPr lang="en-GB">
                    <a:solidFill>
                      <a:srgbClr val="FFC000"/>
                    </a:solidFill>
                  </a:rPr>
                  <a:t>Gross Margin/Ewe £</a:t>
                </a:r>
              </a:p>
            </c:rich>
          </c:tx>
          <c:overlay val="0"/>
        </c:title>
        <c:numFmt formatCode="General" sourceLinked="1"/>
        <c:majorTickMark val="out"/>
        <c:minorTickMark val="none"/>
        <c:tickLblPos val="nextTo"/>
        <c:txPr>
          <a:bodyPr/>
          <a:lstStyle/>
          <a:p>
            <a:pPr>
              <a:defRPr>
                <a:solidFill>
                  <a:srgbClr val="FFC000"/>
                </a:solidFill>
              </a:defRPr>
            </a:pPr>
            <a:endParaRPr lang="en-US"/>
          </a:p>
        </c:txPr>
        <c:crossAx val="289223424"/>
        <c:crosses val="autoZero"/>
        <c:crossBetween val="midCat"/>
      </c:valAx>
    </c:plotArea>
    <c:plotVisOnly val="1"/>
    <c:dispBlanksAs val="gap"/>
    <c:showDLblsOverMax val="0"/>
  </c:chart>
  <c:txPr>
    <a:bodyPr/>
    <a:lstStyle/>
    <a:p>
      <a:pPr>
        <a:defRPr sz="2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hPercent val="63"/>
      <c:rotY val="20"/>
      <c:depthPercent val="100"/>
      <c:rAngAx val="1"/>
    </c:view3D>
    <c:floor>
      <c:thickness val="0"/>
      <c:spPr>
        <a:solidFill>
          <a:srgbClr val="C0C0C0"/>
        </a:solidFill>
        <a:ln w="3175">
          <a:solidFill>
            <a:schemeClr val="tx1"/>
          </a:solidFill>
          <a:prstDash val="solid"/>
        </a:ln>
      </c:spPr>
    </c:floor>
    <c:sideWall>
      <c:thickness val="0"/>
      <c:spPr>
        <a:solidFill>
          <a:srgbClr val="CCFFFF"/>
        </a:solidFill>
        <a:ln w="12700">
          <a:solidFill>
            <a:schemeClr val="tx1"/>
          </a:solidFill>
          <a:prstDash val="solid"/>
        </a:ln>
      </c:spPr>
    </c:sideWall>
    <c:backWall>
      <c:thickness val="0"/>
      <c:spPr>
        <a:solidFill>
          <a:srgbClr val="CCFFFF"/>
        </a:solidFill>
        <a:ln w="12700">
          <a:solidFill>
            <a:schemeClr val="tx1"/>
          </a:solidFill>
          <a:prstDash val="solid"/>
        </a:ln>
      </c:spPr>
    </c:backWall>
    <c:plotArea>
      <c:layout>
        <c:manualLayout>
          <c:layoutTarget val="inner"/>
          <c:xMode val="edge"/>
          <c:yMode val="edge"/>
          <c:x val="6.9478908188585708E-2"/>
          <c:y val="2.1327014218009491E-2"/>
          <c:w val="0.73821339950372211"/>
          <c:h val="0.84834123222752034"/>
        </c:manualLayout>
      </c:layout>
      <c:bar3DChart>
        <c:barDir val="col"/>
        <c:grouping val="clustered"/>
        <c:varyColors val="0"/>
        <c:ser>
          <c:idx val="0"/>
          <c:order val="0"/>
          <c:tx>
            <c:strRef>
              <c:f>Sheet1!$A$2</c:f>
              <c:strCache>
                <c:ptCount val="1"/>
                <c:pt idx="0">
                  <c:v>PRG</c:v>
                </c:pt>
              </c:strCache>
            </c:strRef>
          </c:tx>
          <c:spPr>
            <a:solidFill>
              <a:srgbClr val="00FF00"/>
            </a:solidFill>
            <a:ln w="11643">
              <a:solidFill>
                <a:schemeClr val="tx1"/>
              </a:solidFill>
              <a:prstDash val="solid"/>
            </a:ln>
          </c:spPr>
          <c:invertIfNegative val="0"/>
          <c:dLbls>
            <c:dLbl>
              <c:idx val="0"/>
              <c:layout>
                <c:manualLayout>
                  <c:x val="1.6735116247700885E-3"/>
                  <c:y val="7.74300064453504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5C-4320-98DE-8780C6BF633E}"/>
                </c:ext>
              </c:extLst>
            </c:dLbl>
            <c:spPr>
              <a:noFill/>
              <a:ln w="23282">
                <a:noFill/>
              </a:ln>
            </c:spPr>
            <c:txPr>
              <a:bodyPr/>
              <a:lstStyle/>
              <a:p>
                <a:pPr>
                  <a:defRPr sz="1651" b="1" i="0" u="none" strike="noStrike" baseline="0">
                    <a:solidFill>
                      <a:schemeClr val="tx1"/>
                    </a:solidFill>
                    <a:latin typeface="Times New Roman"/>
                    <a:ea typeface="Times New Roman"/>
                    <a:cs typeface="Times New Roman"/>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N Response %</c:v>
                </c:pt>
              </c:strCache>
            </c:strRef>
          </c:cat>
          <c:val>
            <c:numRef>
              <c:f>Sheet1!$B$2:$B$2</c:f>
              <c:numCache>
                <c:formatCode>General</c:formatCode>
                <c:ptCount val="1"/>
                <c:pt idx="0">
                  <c:v>100</c:v>
                </c:pt>
              </c:numCache>
            </c:numRef>
          </c:val>
          <c:extLst>
            <c:ext xmlns:c16="http://schemas.microsoft.com/office/drawing/2014/chart" uri="{C3380CC4-5D6E-409C-BE32-E72D297353CC}">
              <c16:uniqueId val="{00000001-245C-4320-98DE-8780C6BF633E}"/>
            </c:ext>
          </c:extLst>
        </c:ser>
        <c:ser>
          <c:idx val="1"/>
          <c:order val="1"/>
          <c:tx>
            <c:strRef>
              <c:f>Sheet1!$A$3</c:f>
              <c:strCache>
                <c:ptCount val="1"/>
                <c:pt idx="0">
                  <c:v>York. Fog</c:v>
                </c:pt>
              </c:strCache>
            </c:strRef>
          </c:tx>
          <c:spPr>
            <a:solidFill>
              <a:srgbClr val="00FFFF"/>
            </a:solidFill>
            <a:ln w="11643">
              <a:solidFill>
                <a:schemeClr val="tx1"/>
              </a:solidFill>
              <a:prstDash val="solid"/>
            </a:ln>
          </c:spPr>
          <c:invertIfNegative val="0"/>
          <c:dLbls>
            <c:dLbl>
              <c:idx val="0"/>
              <c:layout>
                <c:manualLayout>
                  <c:x val="2.3242981825037797E-3"/>
                  <c:y val="8.81669463183914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5C-4320-98DE-8780C6BF633E}"/>
                </c:ext>
              </c:extLst>
            </c:dLbl>
            <c:spPr>
              <a:noFill/>
              <a:ln w="23282">
                <a:noFill/>
              </a:ln>
            </c:spPr>
            <c:txPr>
              <a:bodyPr/>
              <a:lstStyle/>
              <a:p>
                <a:pPr>
                  <a:defRPr sz="1651" b="1" i="0" u="none" strike="noStrike" baseline="0">
                    <a:solidFill>
                      <a:schemeClr val="tx1"/>
                    </a:solidFill>
                    <a:latin typeface="Times New Roman"/>
                    <a:ea typeface="Times New Roman"/>
                    <a:cs typeface="Times New Roman"/>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N Response %</c:v>
                </c:pt>
              </c:strCache>
            </c:strRef>
          </c:cat>
          <c:val>
            <c:numRef>
              <c:f>Sheet1!$B$3:$B$3</c:f>
              <c:numCache>
                <c:formatCode>General</c:formatCode>
                <c:ptCount val="1"/>
                <c:pt idx="0">
                  <c:v>42</c:v>
                </c:pt>
              </c:numCache>
            </c:numRef>
          </c:val>
          <c:extLst>
            <c:ext xmlns:c16="http://schemas.microsoft.com/office/drawing/2014/chart" uri="{C3380CC4-5D6E-409C-BE32-E72D297353CC}">
              <c16:uniqueId val="{00000003-245C-4320-98DE-8780C6BF633E}"/>
            </c:ext>
          </c:extLst>
        </c:ser>
        <c:ser>
          <c:idx val="2"/>
          <c:order val="2"/>
          <c:tx>
            <c:strRef>
              <c:f>Sheet1!$A$4</c:f>
              <c:strCache>
                <c:ptCount val="1"/>
                <c:pt idx="0">
                  <c:v>RSMG</c:v>
                </c:pt>
              </c:strCache>
            </c:strRef>
          </c:tx>
          <c:spPr>
            <a:solidFill>
              <a:srgbClr val="FF0000"/>
            </a:solidFill>
            <a:ln w="11643">
              <a:solidFill>
                <a:schemeClr val="tx1"/>
              </a:solidFill>
              <a:prstDash val="solid"/>
            </a:ln>
          </c:spPr>
          <c:invertIfNegative val="0"/>
          <c:dLbls>
            <c:dLbl>
              <c:idx val="0"/>
              <c:layout>
                <c:manualLayout>
                  <c:x val="-2.0768097205486067E-3"/>
                  <c:y val="9.40615934066702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45C-4320-98DE-8780C6BF633E}"/>
                </c:ext>
              </c:extLst>
            </c:dLbl>
            <c:spPr>
              <a:noFill/>
              <a:ln w="23282">
                <a:noFill/>
              </a:ln>
            </c:spPr>
            <c:txPr>
              <a:bodyPr/>
              <a:lstStyle/>
              <a:p>
                <a:pPr>
                  <a:defRPr sz="1651" b="1" i="0" u="none" strike="noStrike" baseline="0">
                    <a:solidFill>
                      <a:schemeClr val="tx1"/>
                    </a:solidFill>
                    <a:latin typeface="Times New Roman"/>
                    <a:ea typeface="Times New Roman"/>
                    <a:cs typeface="Times New Roman"/>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N Response %</c:v>
                </c:pt>
              </c:strCache>
            </c:strRef>
          </c:cat>
          <c:val>
            <c:numRef>
              <c:f>Sheet1!$B$4:$B$4</c:f>
              <c:numCache>
                <c:formatCode>General</c:formatCode>
                <c:ptCount val="1"/>
                <c:pt idx="0">
                  <c:v>17</c:v>
                </c:pt>
              </c:numCache>
            </c:numRef>
          </c:val>
          <c:extLst>
            <c:ext xmlns:c16="http://schemas.microsoft.com/office/drawing/2014/chart" uri="{C3380CC4-5D6E-409C-BE32-E72D297353CC}">
              <c16:uniqueId val="{00000005-245C-4320-98DE-8780C6BF633E}"/>
            </c:ext>
          </c:extLst>
        </c:ser>
        <c:ser>
          <c:idx val="3"/>
          <c:order val="3"/>
          <c:tx>
            <c:strRef>
              <c:f>Sheet1!$A$5</c:f>
              <c:strCache>
                <c:ptCount val="1"/>
                <c:pt idx="0">
                  <c:v>Bent</c:v>
                </c:pt>
              </c:strCache>
            </c:strRef>
          </c:tx>
          <c:spPr>
            <a:solidFill>
              <a:schemeClr val="hlink"/>
            </a:solidFill>
            <a:ln w="11643">
              <a:solidFill>
                <a:schemeClr val="tx1"/>
              </a:solidFill>
              <a:prstDash val="solid"/>
            </a:ln>
          </c:spPr>
          <c:invertIfNegative val="0"/>
          <c:dLbls>
            <c:dLbl>
              <c:idx val="0"/>
              <c:layout>
                <c:manualLayout>
                  <c:x val="-1.2681391569010441E-2"/>
                  <c:y val="8.43174747311405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5C-4320-98DE-8780C6BF633E}"/>
                </c:ext>
              </c:extLst>
            </c:dLbl>
            <c:spPr>
              <a:noFill/>
              <a:ln w="23282">
                <a:noFill/>
              </a:ln>
            </c:spPr>
            <c:txPr>
              <a:bodyPr/>
              <a:lstStyle/>
              <a:p>
                <a:pPr>
                  <a:defRPr sz="1651" b="1" i="0" u="none" strike="noStrike" baseline="0">
                    <a:solidFill>
                      <a:schemeClr val="tx1"/>
                    </a:solidFill>
                    <a:latin typeface="Times New Roman"/>
                    <a:ea typeface="Times New Roman"/>
                    <a:cs typeface="Times New Roman"/>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N Response %</c:v>
                </c:pt>
              </c:strCache>
            </c:strRef>
          </c:cat>
          <c:val>
            <c:numRef>
              <c:f>Sheet1!$B$5:$B$5</c:f>
              <c:numCache>
                <c:formatCode>General</c:formatCode>
                <c:ptCount val="1"/>
                <c:pt idx="0">
                  <c:v>33</c:v>
                </c:pt>
              </c:numCache>
            </c:numRef>
          </c:val>
          <c:extLst>
            <c:ext xmlns:c16="http://schemas.microsoft.com/office/drawing/2014/chart" uri="{C3380CC4-5D6E-409C-BE32-E72D297353CC}">
              <c16:uniqueId val="{00000007-245C-4320-98DE-8780C6BF633E}"/>
            </c:ext>
          </c:extLst>
        </c:ser>
        <c:dLbls>
          <c:showLegendKey val="0"/>
          <c:showVal val="1"/>
          <c:showCatName val="0"/>
          <c:showSerName val="0"/>
          <c:showPercent val="0"/>
          <c:showBubbleSize val="0"/>
        </c:dLbls>
        <c:gapWidth val="150"/>
        <c:gapDepth val="0"/>
        <c:shape val="box"/>
        <c:axId val="102188160"/>
        <c:axId val="102189696"/>
        <c:axId val="0"/>
      </c:bar3DChart>
      <c:catAx>
        <c:axId val="102188160"/>
        <c:scaling>
          <c:orientation val="minMax"/>
        </c:scaling>
        <c:delete val="0"/>
        <c:axPos val="b"/>
        <c:numFmt formatCode="General" sourceLinked="1"/>
        <c:majorTickMark val="out"/>
        <c:minorTickMark val="none"/>
        <c:tickLblPos val="low"/>
        <c:spPr>
          <a:ln w="2910">
            <a:solidFill>
              <a:schemeClr val="tx1"/>
            </a:solidFill>
            <a:prstDash val="solid"/>
          </a:ln>
        </c:spPr>
        <c:txPr>
          <a:bodyPr rot="0" vert="horz"/>
          <a:lstStyle/>
          <a:p>
            <a:pPr>
              <a:defRPr sz="1651" b="1" i="0" u="none" strike="noStrike" baseline="0">
                <a:solidFill>
                  <a:schemeClr val="tx1"/>
                </a:solidFill>
                <a:latin typeface="Times New Roman"/>
                <a:ea typeface="Times New Roman"/>
                <a:cs typeface="Times New Roman"/>
              </a:defRPr>
            </a:pPr>
            <a:endParaRPr lang="en-US"/>
          </a:p>
        </c:txPr>
        <c:crossAx val="102189696"/>
        <c:crosses val="autoZero"/>
        <c:auto val="1"/>
        <c:lblAlgn val="ctr"/>
        <c:lblOffset val="100"/>
        <c:tickLblSkip val="1"/>
        <c:tickMarkSkip val="1"/>
        <c:noMultiLvlLbl val="0"/>
      </c:catAx>
      <c:valAx>
        <c:axId val="102189696"/>
        <c:scaling>
          <c:orientation val="minMax"/>
        </c:scaling>
        <c:delete val="0"/>
        <c:axPos val="l"/>
        <c:majorGridlines>
          <c:spPr>
            <a:ln w="2910">
              <a:solidFill>
                <a:schemeClr val="tx1"/>
              </a:solidFill>
              <a:prstDash val="solid"/>
            </a:ln>
          </c:spPr>
        </c:majorGridlines>
        <c:numFmt formatCode="General" sourceLinked="1"/>
        <c:majorTickMark val="out"/>
        <c:minorTickMark val="none"/>
        <c:tickLblPos val="nextTo"/>
        <c:spPr>
          <a:ln w="2910">
            <a:solidFill>
              <a:schemeClr val="tx1"/>
            </a:solidFill>
            <a:prstDash val="solid"/>
          </a:ln>
        </c:spPr>
        <c:txPr>
          <a:bodyPr rot="0" vert="horz"/>
          <a:lstStyle/>
          <a:p>
            <a:pPr>
              <a:defRPr sz="1651" b="1" i="0" u="none" strike="noStrike" baseline="0">
                <a:solidFill>
                  <a:schemeClr val="tx1"/>
                </a:solidFill>
                <a:latin typeface="Times New Roman"/>
                <a:ea typeface="Times New Roman"/>
                <a:cs typeface="Times New Roman"/>
              </a:defRPr>
            </a:pPr>
            <a:endParaRPr lang="en-US"/>
          </a:p>
        </c:txPr>
        <c:crossAx val="102188160"/>
        <c:crosses val="autoZero"/>
        <c:crossBetween val="between"/>
      </c:valAx>
      <c:spPr>
        <a:noFill/>
        <a:ln w="25389">
          <a:noFill/>
        </a:ln>
      </c:spPr>
    </c:plotArea>
    <c:legend>
      <c:legendPos val="r"/>
      <c:layout>
        <c:manualLayout>
          <c:xMode val="edge"/>
          <c:yMode val="edge"/>
          <c:x val="0.82134019694007554"/>
          <c:y val="0.34360202300915621"/>
          <c:w val="0.17369731972569491"/>
          <c:h val="0.31516704796927175"/>
        </c:manualLayout>
      </c:layout>
      <c:overlay val="0"/>
      <c:spPr>
        <a:solidFill>
          <a:srgbClr val="FFFF99"/>
        </a:solidFill>
        <a:ln w="2910">
          <a:solidFill>
            <a:schemeClr val="tx1"/>
          </a:solidFill>
          <a:prstDash val="solid"/>
        </a:ln>
      </c:spPr>
      <c:txPr>
        <a:bodyPr/>
        <a:lstStyle/>
        <a:p>
          <a:pPr>
            <a:defRPr sz="1519" b="1" i="0" u="none" strike="noStrike" baseline="0">
              <a:solidFill>
                <a:schemeClr val="tx1"/>
              </a:solidFill>
              <a:latin typeface="Times New Roman"/>
              <a:ea typeface="Times New Roman"/>
              <a:cs typeface="Times New Roman"/>
            </a:defRPr>
          </a:pPr>
          <a:endParaRPr lang="en-US"/>
        </a:p>
      </c:txPr>
    </c:legend>
    <c:plotVisOnly val="1"/>
    <c:dispBlanksAs val="gap"/>
    <c:showDLblsOverMax val="0"/>
  </c:chart>
  <c:spPr>
    <a:solidFill>
      <a:srgbClr val="FFFF99"/>
    </a:solidFill>
    <a:ln w="9456" cap="flat" cmpd="sng" algn="ctr">
      <a:solidFill>
        <a:schemeClr val="tx1"/>
      </a:solidFill>
      <a:prstDash val="solid"/>
      <a:miter lim="800000"/>
      <a:headEnd type="none" w="med" len="med"/>
      <a:tailEnd type="none" w="med" len="med"/>
    </a:ln>
  </c:spPr>
  <c:txPr>
    <a:bodyPr/>
    <a:lstStyle/>
    <a:p>
      <a:pPr>
        <a:defRPr sz="1651"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GB"/>
              <a:t>Sward</a:t>
            </a:r>
            <a:r>
              <a:rPr lang="en-GB" baseline="0"/>
              <a:t> Heights</a:t>
            </a:r>
            <a:endParaRPr lang="en-GB"/>
          </a:p>
        </c:rich>
      </c:tx>
      <c:overlay val="0"/>
    </c:title>
    <c:autoTitleDeleted val="0"/>
    <c:plotArea>
      <c:layout>
        <c:manualLayout>
          <c:layoutTarget val="inner"/>
          <c:xMode val="edge"/>
          <c:yMode val="edge"/>
          <c:x val="8.0917878490581727E-2"/>
          <c:y val="7.8169558099940778E-2"/>
          <c:w val="0.80451266453550552"/>
          <c:h val="0.87529074874466606"/>
        </c:manualLayout>
      </c:layout>
      <c:lineChart>
        <c:grouping val="standard"/>
        <c:varyColors val="0"/>
        <c:ser>
          <c:idx val="0"/>
          <c:order val="0"/>
          <c:tx>
            <c:strRef>
              <c:f>Sheet1!$A$58:$D$58</c:f>
              <c:strCache>
                <c:ptCount val="1"/>
                <c:pt idx="0">
                  <c:v>Area 1</c:v>
                </c:pt>
              </c:strCache>
            </c:strRef>
          </c:tx>
          <c:spPr>
            <a:ln w="44450"/>
          </c:spPr>
          <c:marker>
            <c:symbol val="none"/>
          </c:marker>
          <c:cat>
            <c:strRef>
              <c:f>Sheet1!$E$57:$P$57</c:f>
              <c:strCache>
                <c:ptCount val="12"/>
                <c:pt idx="0">
                  <c:v>25th Apr</c:v>
                </c:pt>
                <c:pt idx="1">
                  <c:v>4th May</c:v>
                </c:pt>
                <c:pt idx="2">
                  <c:v>10th May</c:v>
                </c:pt>
                <c:pt idx="3">
                  <c:v>16th May</c:v>
                </c:pt>
                <c:pt idx="4">
                  <c:v>21st May</c:v>
                </c:pt>
                <c:pt idx="5">
                  <c:v>27th may</c:v>
                </c:pt>
                <c:pt idx="6">
                  <c:v>2nd June</c:v>
                </c:pt>
                <c:pt idx="7">
                  <c:v>6th June</c:v>
                </c:pt>
                <c:pt idx="8">
                  <c:v>10th June</c:v>
                </c:pt>
                <c:pt idx="9">
                  <c:v>15th June</c:v>
                </c:pt>
                <c:pt idx="10">
                  <c:v>20th June</c:v>
                </c:pt>
                <c:pt idx="11">
                  <c:v>25th june</c:v>
                </c:pt>
              </c:strCache>
            </c:strRef>
          </c:cat>
          <c:val>
            <c:numRef>
              <c:f>Sheet1!$E$58:$P$58</c:f>
              <c:numCache>
                <c:formatCode>General</c:formatCode>
                <c:ptCount val="12"/>
                <c:pt idx="0">
                  <c:v>1250</c:v>
                </c:pt>
                <c:pt idx="1">
                  <c:v>1340</c:v>
                </c:pt>
                <c:pt idx="2">
                  <c:v>1450</c:v>
                </c:pt>
                <c:pt idx="3">
                  <c:v>2475</c:v>
                </c:pt>
                <c:pt idx="4">
                  <c:v>1928</c:v>
                </c:pt>
                <c:pt idx="5">
                  <c:v>2572</c:v>
                </c:pt>
                <c:pt idx="6">
                  <c:v>2200</c:v>
                </c:pt>
                <c:pt idx="7">
                  <c:v>2450</c:v>
                </c:pt>
                <c:pt idx="8">
                  <c:v>2572</c:v>
                </c:pt>
                <c:pt idx="9">
                  <c:v>3333</c:v>
                </c:pt>
                <c:pt idx="10">
                  <c:v>1340</c:v>
                </c:pt>
                <c:pt idx="11">
                  <c:v>2290</c:v>
                </c:pt>
              </c:numCache>
            </c:numRef>
          </c:val>
          <c:smooth val="0"/>
          <c:extLst>
            <c:ext xmlns:c16="http://schemas.microsoft.com/office/drawing/2014/chart" uri="{C3380CC4-5D6E-409C-BE32-E72D297353CC}">
              <c16:uniqueId val="{00000000-44D6-4AFF-8B89-2B6E847E98DD}"/>
            </c:ext>
          </c:extLst>
        </c:ser>
        <c:ser>
          <c:idx val="1"/>
          <c:order val="1"/>
          <c:tx>
            <c:strRef>
              <c:f>Sheet1!$A$59:$D$59</c:f>
              <c:strCache>
                <c:ptCount val="1"/>
                <c:pt idx="0">
                  <c:v>Area 2</c:v>
                </c:pt>
              </c:strCache>
            </c:strRef>
          </c:tx>
          <c:spPr>
            <a:ln w="44450"/>
          </c:spPr>
          <c:marker>
            <c:symbol val="none"/>
          </c:marker>
          <c:cat>
            <c:strRef>
              <c:f>Sheet1!$E$57:$P$57</c:f>
              <c:strCache>
                <c:ptCount val="12"/>
                <c:pt idx="0">
                  <c:v>25th Apr</c:v>
                </c:pt>
                <c:pt idx="1">
                  <c:v>4th May</c:v>
                </c:pt>
                <c:pt idx="2">
                  <c:v>10th May</c:v>
                </c:pt>
                <c:pt idx="3">
                  <c:v>16th May</c:v>
                </c:pt>
                <c:pt idx="4">
                  <c:v>21st May</c:v>
                </c:pt>
                <c:pt idx="5">
                  <c:v>27th may</c:v>
                </c:pt>
                <c:pt idx="6">
                  <c:v>2nd June</c:v>
                </c:pt>
                <c:pt idx="7">
                  <c:v>6th June</c:v>
                </c:pt>
                <c:pt idx="8">
                  <c:v>10th June</c:v>
                </c:pt>
                <c:pt idx="9">
                  <c:v>15th June</c:v>
                </c:pt>
                <c:pt idx="10">
                  <c:v>20th June</c:v>
                </c:pt>
                <c:pt idx="11">
                  <c:v>25th june</c:v>
                </c:pt>
              </c:strCache>
            </c:strRef>
          </c:cat>
          <c:val>
            <c:numRef>
              <c:f>Sheet1!$E$59:$P$59</c:f>
              <c:numCache>
                <c:formatCode>General</c:formatCode>
                <c:ptCount val="12"/>
                <c:pt idx="0">
                  <c:v>1250</c:v>
                </c:pt>
                <c:pt idx="1">
                  <c:v>1522</c:v>
                </c:pt>
                <c:pt idx="2">
                  <c:v>1500</c:v>
                </c:pt>
                <c:pt idx="3">
                  <c:v>2080</c:v>
                </c:pt>
                <c:pt idx="4">
                  <c:v>3300</c:v>
                </c:pt>
                <c:pt idx="5">
                  <c:v>2472</c:v>
                </c:pt>
                <c:pt idx="6">
                  <c:v>2800</c:v>
                </c:pt>
                <c:pt idx="7">
                  <c:v>3875</c:v>
                </c:pt>
                <c:pt idx="8">
                  <c:v>2870</c:v>
                </c:pt>
                <c:pt idx="9">
                  <c:v>3260</c:v>
                </c:pt>
                <c:pt idx="10">
                  <c:v>3600</c:v>
                </c:pt>
                <c:pt idx="11">
                  <c:v>2476</c:v>
                </c:pt>
              </c:numCache>
            </c:numRef>
          </c:val>
          <c:smooth val="0"/>
          <c:extLst>
            <c:ext xmlns:c16="http://schemas.microsoft.com/office/drawing/2014/chart" uri="{C3380CC4-5D6E-409C-BE32-E72D297353CC}">
              <c16:uniqueId val="{00000001-44D6-4AFF-8B89-2B6E847E98DD}"/>
            </c:ext>
          </c:extLst>
        </c:ser>
        <c:ser>
          <c:idx val="2"/>
          <c:order val="2"/>
          <c:tx>
            <c:strRef>
              <c:f>Sheet1!$A$60:$D$60</c:f>
              <c:strCache>
                <c:ptCount val="1"/>
                <c:pt idx="0">
                  <c:v>Area 3</c:v>
                </c:pt>
              </c:strCache>
            </c:strRef>
          </c:tx>
          <c:spPr>
            <a:ln w="44450"/>
          </c:spPr>
          <c:marker>
            <c:symbol val="none"/>
          </c:marker>
          <c:cat>
            <c:strRef>
              <c:f>Sheet1!$E$57:$P$57</c:f>
              <c:strCache>
                <c:ptCount val="12"/>
                <c:pt idx="0">
                  <c:v>25th Apr</c:v>
                </c:pt>
                <c:pt idx="1">
                  <c:v>4th May</c:v>
                </c:pt>
                <c:pt idx="2">
                  <c:v>10th May</c:v>
                </c:pt>
                <c:pt idx="3">
                  <c:v>16th May</c:v>
                </c:pt>
                <c:pt idx="4">
                  <c:v>21st May</c:v>
                </c:pt>
                <c:pt idx="5">
                  <c:v>27th may</c:v>
                </c:pt>
                <c:pt idx="6">
                  <c:v>2nd June</c:v>
                </c:pt>
                <c:pt idx="7">
                  <c:v>6th June</c:v>
                </c:pt>
                <c:pt idx="8">
                  <c:v>10th June</c:v>
                </c:pt>
                <c:pt idx="9">
                  <c:v>15th June</c:v>
                </c:pt>
                <c:pt idx="10">
                  <c:v>20th June</c:v>
                </c:pt>
                <c:pt idx="11">
                  <c:v>25th june</c:v>
                </c:pt>
              </c:strCache>
            </c:strRef>
          </c:cat>
          <c:val>
            <c:numRef>
              <c:f>Sheet1!$E$60:$P$60</c:f>
              <c:numCache>
                <c:formatCode>General</c:formatCode>
                <c:ptCount val="12"/>
                <c:pt idx="0">
                  <c:v>1150</c:v>
                </c:pt>
                <c:pt idx="1">
                  <c:v>1500</c:v>
                </c:pt>
                <c:pt idx="2">
                  <c:v>1830</c:v>
                </c:pt>
                <c:pt idx="3">
                  <c:v>2030</c:v>
                </c:pt>
                <c:pt idx="4">
                  <c:v>2900</c:v>
                </c:pt>
                <c:pt idx="5">
                  <c:v>3070</c:v>
                </c:pt>
                <c:pt idx="6">
                  <c:v>3900</c:v>
                </c:pt>
                <c:pt idx="7">
                  <c:v>3560</c:v>
                </c:pt>
                <c:pt idx="8">
                  <c:v>3700</c:v>
                </c:pt>
                <c:pt idx="9">
                  <c:v>2600</c:v>
                </c:pt>
                <c:pt idx="10">
                  <c:v>2620</c:v>
                </c:pt>
                <c:pt idx="11">
                  <c:v>3050</c:v>
                </c:pt>
              </c:numCache>
            </c:numRef>
          </c:val>
          <c:smooth val="0"/>
          <c:extLst>
            <c:ext xmlns:c16="http://schemas.microsoft.com/office/drawing/2014/chart" uri="{C3380CC4-5D6E-409C-BE32-E72D297353CC}">
              <c16:uniqueId val="{00000002-44D6-4AFF-8B89-2B6E847E98DD}"/>
            </c:ext>
          </c:extLst>
        </c:ser>
        <c:ser>
          <c:idx val="3"/>
          <c:order val="3"/>
          <c:tx>
            <c:strRef>
              <c:f>Sheet1!$A$61:$D$61</c:f>
              <c:strCache>
                <c:ptCount val="1"/>
                <c:pt idx="0">
                  <c:v>Area 4</c:v>
                </c:pt>
              </c:strCache>
            </c:strRef>
          </c:tx>
          <c:spPr>
            <a:ln w="44450"/>
          </c:spPr>
          <c:marker>
            <c:symbol val="none"/>
          </c:marker>
          <c:cat>
            <c:strRef>
              <c:f>Sheet1!$E$57:$P$57</c:f>
              <c:strCache>
                <c:ptCount val="12"/>
                <c:pt idx="0">
                  <c:v>25th Apr</c:v>
                </c:pt>
                <c:pt idx="1">
                  <c:v>4th May</c:v>
                </c:pt>
                <c:pt idx="2">
                  <c:v>10th May</c:v>
                </c:pt>
                <c:pt idx="3">
                  <c:v>16th May</c:v>
                </c:pt>
                <c:pt idx="4">
                  <c:v>21st May</c:v>
                </c:pt>
                <c:pt idx="5">
                  <c:v>27th may</c:v>
                </c:pt>
                <c:pt idx="6">
                  <c:v>2nd June</c:v>
                </c:pt>
                <c:pt idx="7">
                  <c:v>6th June</c:v>
                </c:pt>
                <c:pt idx="8">
                  <c:v>10th June</c:v>
                </c:pt>
                <c:pt idx="9">
                  <c:v>15th June</c:v>
                </c:pt>
                <c:pt idx="10">
                  <c:v>20th June</c:v>
                </c:pt>
                <c:pt idx="11">
                  <c:v>25th june</c:v>
                </c:pt>
              </c:strCache>
            </c:strRef>
          </c:cat>
          <c:val>
            <c:numRef>
              <c:f>Sheet1!$E$61:$P$61</c:f>
              <c:numCache>
                <c:formatCode>General</c:formatCode>
                <c:ptCount val="12"/>
                <c:pt idx="0">
                  <c:v>1150</c:v>
                </c:pt>
                <c:pt idx="1">
                  <c:v>1490</c:v>
                </c:pt>
                <c:pt idx="2">
                  <c:v>1896</c:v>
                </c:pt>
                <c:pt idx="3">
                  <c:v>2222</c:v>
                </c:pt>
                <c:pt idx="4">
                  <c:v>2270</c:v>
                </c:pt>
                <c:pt idx="5">
                  <c:v>3340</c:v>
                </c:pt>
                <c:pt idx="6">
                  <c:v>3800</c:v>
                </c:pt>
                <c:pt idx="7">
                  <c:v>2220</c:v>
                </c:pt>
                <c:pt idx="8">
                  <c:v>2370</c:v>
                </c:pt>
                <c:pt idx="9">
                  <c:v>2333</c:v>
                </c:pt>
                <c:pt idx="10">
                  <c:v>2040</c:v>
                </c:pt>
                <c:pt idx="11">
                  <c:v>2390</c:v>
                </c:pt>
              </c:numCache>
            </c:numRef>
          </c:val>
          <c:smooth val="0"/>
          <c:extLst>
            <c:ext xmlns:c16="http://schemas.microsoft.com/office/drawing/2014/chart" uri="{C3380CC4-5D6E-409C-BE32-E72D297353CC}">
              <c16:uniqueId val="{00000003-44D6-4AFF-8B89-2B6E847E98DD}"/>
            </c:ext>
          </c:extLst>
        </c:ser>
        <c:ser>
          <c:idx val="4"/>
          <c:order val="4"/>
          <c:tx>
            <c:strRef>
              <c:f>Sheet1!$A$62:$D$62</c:f>
              <c:strCache>
                <c:ptCount val="1"/>
                <c:pt idx="0">
                  <c:v>Set stock</c:v>
                </c:pt>
              </c:strCache>
            </c:strRef>
          </c:tx>
          <c:spPr>
            <a:ln w="63500">
              <a:solidFill>
                <a:schemeClr val="tx1"/>
              </a:solidFill>
            </a:ln>
          </c:spPr>
          <c:marker>
            <c:symbol val="none"/>
          </c:marker>
          <c:cat>
            <c:strRef>
              <c:f>Sheet1!$E$57:$P$57</c:f>
              <c:strCache>
                <c:ptCount val="12"/>
                <c:pt idx="0">
                  <c:v>25th Apr</c:v>
                </c:pt>
                <c:pt idx="1">
                  <c:v>4th May</c:v>
                </c:pt>
                <c:pt idx="2">
                  <c:v>10th May</c:v>
                </c:pt>
                <c:pt idx="3">
                  <c:v>16th May</c:v>
                </c:pt>
                <c:pt idx="4">
                  <c:v>21st May</c:v>
                </c:pt>
                <c:pt idx="5">
                  <c:v>27th may</c:v>
                </c:pt>
                <c:pt idx="6">
                  <c:v>2nd June</c:v>
                </c:pt>
                <c:pt idx="7">
                  <c:v>6th June</c:v>
                </c:pt>
                <c:pt idx="8">
                  <c:v>10th June</c:v>
                </c:pt>
                <c:pt idx="9">
                  <c:v>15th June</c:v>
                </c:pt>
                <c:pt idx="10">
                  <c:v>20th June</c:v>
                </c:pt>
                <c:pt idx="11">
                  <c:v>25th june</c:v>
                </c:pt>
              </c:strCache>
            </c:strRef>
          </c:cat>
          <c:val>
            <c:numRef>
              <c:f>Sheet1!$E$62:$P$62</c:f>
              <c:numCache>
                <c:formatCode>General</c:formatCode>
                <c:ptCount val="12"/>
                <c:pt idx="0">
                  <c:v>1200</c:v>
                </c:pt>
                <c:pt idx="1">
                  <c:v>1200</c:v>
                </c:pt>
                <c:pt idx="2">
                  <c:v>1350</c:v>
                </c:pt>
                <c:pt idx="3">
                  <c:v>1950</c:v>
                </c:pt>
                <c:pt idx="4">
                  <c:v>2250</c:v>
                </c:pt>
                <c:pt idx="5">
                  <c:v>2500</c:v>
                </c:pt>
                <c:pt idx="6">
                  <c:v>2558</c:v>
                </c:pt>
                <c:pt idx="7">
                  <c:v>2300</c:v>
                </c:pt>
                <c:pt idx="8">
                  <c:v>2300</c:v>
                </c:pt>
                <c:pt idx="9">
                  <c:v>2390</c:v>
                </c:pt>
                <c:pt idx="10">
                  <c:v>2140</c:v>
                </c:pt>
                <c:pt idx="11">
                  <c:v>2000</c:v>
                </c:pt>
              </c:numCache>
            </c:numRef>
          </c:val>
          <c:smooth val="0"/>
          <c:extLst>
            <c:ext xmlns:c16="http://schemas.microsoft.com/office/drawing/2014/chart" uri="{C3380CC4-5D6E-409C-BE32-E72D297353CC}">
              <c16:uniqueId val="{00000004-44D6-4AFF-8B89-2B6E847E98DD}"/>
            </c:ext>
          </c:extLst>
        </c:ser>
        <c:dLbls>
          <c:showLegendKey val="0"/>
          <c:showVal val="0"/>
          <c:showCatName val="0"/>
          <c:showSerName val="0"/>
          <c:showPercent val="0"/>
          <c:showBubbleSize val="0"/>
        </c:dLbls>
        <c:smooth val="0"/>
        <c:axId val="329984640"/>
        <c:axId val="329999872"/>
      </c:lineChart>
      <c:catAx>
        <c:axId val="329984640"/>
        <c:scaling>
          <c:orientation val="minMax"/>
        </c:scaling>
        <c:delete val="0"/>
        <c:axPos val="b"/>
        <c:numFmt formatCode="General" sourceLinked="0"/>
        <c:majorTickMark val="none"/>
        <c:minorTickMark val="none"/>
        <c:tickLblPos val="nextTo"/>
        <c:crossAx val="329999872"/>
        <c:crosses val="autoZero"/>
        <c:auto val="1"/>
        <c:lblAlgn val="ctr"/>
        <c:lblOffset val="100"/>
        <c:noMultiLvlLbl val="0"/>
      </c:catAx>
      <c:valAx>
        <c:axId val="329999872"/>
        <c:scaling>
          <c:orientation val="minMax"/>
        </c:scaling>
        <c:delete val="0"/>
        <c:axPos val="l"/>
        <c:majorGridlines/>
        <c:title>
          <c:tx>
            <c:rich>
              <a:bodyPr/>
              <a:lstStyle/>
              <a:p>
                <a:pPr>
                  <a:defRPr sz="1400"/>
                </a:pPr>
                <a:r>
                  <a:rPr lang="en-GB" sz="1400"/>
                  <a:t>KgDM/ha</a:t>
                </a:r>
              </a:p>
            </c:rich>
          </c:tx>
          <c:overlay val="0"/>
        </c:title>
        <c:numFmt formatCode="General" sourceLinked="1"/>
        <c:majorTickMark val="none"/>
        <c:minorTickMark val="none"/>
        <c:tickLblPos val="nextTo"/>
        <c:txPr>
          <a:bodyPr/>
          <a:lstStyle/>
          <a:p>
            <a:pPr>
              <a:defRPr sz="1200" b="1"/>
            </a:pPr>
            <a:endParaRPr lang="en-US"/>
          </a:p>
        </c:txPr>
        <c:crossAx val="329984640"/>
        <c:crosses val="autoZero"/>
        <c:crossBetween val="between"/>
      </c:valAx>
    </c:plotArea>
    <c:legend>
      <c:legendPos val="r"/>
      <c:legendEntry>
        <c:idx val="0"/>
        <c:txPr>
          <a:bodyPr/>
          <a:lstStyle/>
          <a:p>
            <a:pPr>
              <a:defRPr sz="1400"/>
            </a:pPr>
            <a:endParaRPr lang="en-US"/>
          </a:p>
        </c:txPr>
      </c:legendEntry>
      <c:legendEntry>
        <c:idx val="1"/>
        <c:txPr>
          <a:bodyPr/>
          <a:lstStyle/>
          <a:p>
            <a:pPr>
              <a:defRPr sz="1400"/>
            </a:pPr>
            <a:endParaRPr lang="en-US"/>
          </a:p>
        </c:txPr>
      </c:legendEntry>
      <c:legendEntry>
        <c:idx val="2"/>
        <c:txPr>
          <a:bodyPr/>
          <a:lstStyle/>
          <a:p>
            <a:pPr>
              <a:defRPr sz="1400"/>
            </a:pPr>
            <a:endParaRPr lang="en-US"/>
          </a:p>
        </c:txPr>
      </c:legendEntry>
      <c:legendEntry>
        <c:idx val="3"/>
        <c:txPr>
          <a:bodyPr/>
          <a:lstStyle/>
          <a:p>
            <a:pPr>
              <a:defRPr sz="1400"/>
            </a:pPr>
            <a:endParaRPr lang="en-US"/>
          </a:p>
        </c:txPr>
      </c:legendEntry>
      <c:legendEntry>
        <c:idx val="4"/>
        <c:txPr>
          <a:bodyPr/>
          <a:lstStyle/>
          <a:p>
            <a:pPr>
              <a:defRPr sz="1400"/>
            </a:pPr>
            <a:endParaRPr lang="en-US"/>
          </a:p>
        </c:txPr>
      </c:legendEntry>
      <c:layout>
        <c:manualLayout>
          <c:xMode val="edge"/>
          <c:yMode val="edge"/>
          <c:x val="0.13959712812742051"/>
          <c:y val="0.72902370590569743"/>
          <c:w val="0.71040285546838"/>
          <c:h val="0.16796760319175971"/>
        </c:manualLayout>
      </c:layout>
      <c:overlay val="0"/>
    </c:legend>
    <c:plotVisOnly val="1"/>
    <c:dispBlanksAs val="gap"/>
    <c:showDLblsOverMax val="0"/>
  </c:chart>
  <c:spPr>
    <a:solidFill>
      <a:srgbClr val="BBE0E3"/>
    </a:solidFill>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cat>
            <c:strRef>
              <c:f>Sheet1!$A$16:$A$26</c:f>
              <c:strCache>
                <c:ptCount val="11"/>
                <c:pt idx="0">
                  <c:v>Rotate</c:v>
                </c:pt>
                <c:pt idx="1">
                  <c:v>02/05/2016</c:v>
                </c:pt>
                <c:pt idx="2">
                  <c:v>12/05/2016</c:v>
                </c:pt>
                <c:pt idx="3">
                  <c:v>18/05/2016</c:v>
                </c:pt>
                <c:pt idx="4">
                  <c:v>23/05/2016</c:v>
                </c:pt>
                <c:pt idx="5">
                  <c:v>28/05/2016</c:v>
                </c:pt>
                <c:pt idx="6">
                  <c:v>30/05/2016</c:v>
                </c:pt>
                <c:pt idx="7">
                  <c:v>03/06/2016</c:v>
                </c:pt>
                <c:pt idx="8">
                  <c:v>07/06/2016</c:v>
                </c:pt>
                <c:pt idx="9">
                  <c:v>15/06/2016</c:v>
                </c:pt>
                <c:pt idx="10">
                  <c:v>19/06/2016</c:v>
                </c:pt>
              </c:strCache>
            </c:strRef>
          </c:cat>
          <c:val>
            <c:numRef>
              <c:f>Sheet1!$B$16:$B$26</c:f>
              <c:numCache>
                <c:formatCode>General</c:formatCode>
                <c:ptCount val="11"/>
                <c:pt idx="0">
                  <c:v>0</c:v>
                </c:pt>
                <c:pt idx="1">
                  <c:v>25</c:v>
                </c:pt>
                <c:pt idx="2">
                  <c:v>5</c:v>
                </c:pt>
                <c:pt idx="3">
                  <c:v>15</c:v>
                </c:pt>
                <c:pt idx="4">
                  <c:v>10</c:v>
                </c:pt>
                <c:pt idx="5">
                  <c:v>14</c:v>
                </c:pt>
                <c:pt idx="6">
                  <c:v>3</c:v>
                </c:pt>
                <c:pt idx="7">
                  <c:v>5</c:v>
                </c:pt>
                <c:pt idx="8">
                  <c:v>2</c:v>
                </c:pt>
                <c:pt idx="9">
                  <c:v>10</c:v>
                </c:pt>
                <c:pt idx="10">
                  <c:v>2</c:v>
                </c:pt>
              </c:numCache>
            </c:numRef>
          </c:val>
          <c:extLst>
            <c:ext xmlns:c16="http://schemas.microsoft.com/office/drawing/2014/chart" uri="{C3380CC4-5D6E-409C-BE32-E72D297353CC}">
              <c16:uniqueId val="{00000000-06D3-4784-BE66-A39947293274}"/>
            </c:ext>
          </c:extLst>
        </c:ser>
        <c:ser>
          <c:idx val="1"/>
          <c:order val="1"/>
          <c:invertIfNegative val="0"/>
          <c:cat>
            <c:strRef>
              <c:f>Sheet1!$A$16:$A$26</c:f>
              <c:strCache>
                <c:ptCount val="11"/>
                <c:pt idx="0">
                  <c:v>Rotate</c:v>
                </c:pt>
                <c:pt idx="1">
                  <c:v>02/05/2016</c:v>
                </c:pt>
                <c:pt idx="2">
                  <c:v>12/05/2016</c:v>
                </c:pt>
                <c:pt idx="3">
                  <c:v>18/05/2016</c:v>
                </c:pt>
                <c:pt idx="4">
                  <c:v>23/05/2016</c:v>
                </c:pt>
                <c:pt idx="5">
                  <c:v>28/05/2016</c:v>
                </c:pt>
                <c:pt idx="6">
                  <c:v>30/05/2016</c:v>
                </c:pt>
                <c:pt idx="7">
                  <c:v>03/06/2016</c:v>
                </c:pt>
                <c:pt idx="8">
                  <c:v>07/06/2016</c:v>
                </c:pt>
                <c:pt idx="9">
                  <c:v>15/06/2016</c:v>
                </c:pt>
                <c:pt idx="10">
                  <c:v>19/06/2016</c:v>
                </c:pt>
              </c:strCache>
            </c:strRef>
          </c:cat>
          <c:val>
            <c:numRef>
              <c:f>Sheet1!$C$16:$C$26</c:f>
              <c:numCache>
                <c:formatCode>General</c:formatCode>
                <c:ptCount val="11"/>
                <c:pt idx="0">
                  <c:v>0</c:v>
                </c:pt>
                <c:pt idx="1">
                  <c:v>50</c:v>
                </c:pt>
                <c:pt idx="2">
                  <c:v>10</c:v>
                </c:pt>
                <c:pt idx="3">
                  <c:v>30</c:v>
                </c:pt>
                <c:pt idx="4">
                  <c:v>20</c:v>
                </c:pt>
                <c:pt idx="5">
                  <c:v>28</c:v>
                </c:pt>
                <c:pt idx="6">
                  <c:v>6</c:v>
                </c:pt>
                <c:pt idx="7">
                  <c:v>5</c:v>
                </c:pt>
                <c:pt idx="8">
                  <c:v>4</c:v>
                </c:pt>
                <c:pt idx="9">
                  <c:v>10</c:v>
                </c:pt>
                <c:pt idx="10">
                  <c:v>2</c:v>
                </c:pt>
              </c:numCache>
            </c:numRef>
          </c:val>
          <c:extLst>
            <c:ext xmlns:c16="http://schemas.microsoft.com/office/drawing/2014/chart" uri="{C3380CC4-5D6E-409C-BE32-E72D297353CC}">
              <c16:uniqueId val="{00000001-06D3-4784-BE66-A39947293274}"/>
            </c:ext>
          </c:extLst>
        </c:ser>
        <c:ser>
          <c:idx val="2"/>
          <c:order val="2"/>
          <c:invertIfNegative val="0"/>
          <c:cat>
            <c:strRef>
              <c:f>Sheet1!$A$16:$A$26</c:f>
              <c:strCache>
                <c:ptCount val="11"/>
                <c:pt idx="0">
                  <c:v>Rotate</c:v>
                </c:pt>
                <c:pt idx="1">
                  <c:v>02/05/2016</c:v>
                </c:pt>
                <c:pt idx="2">
                  <c:v>12/05/2016</c:v>
                </c:pt>
                <c:pt idx="3">
                  <c:v>18/05/2016</c:v>
                </c:pt>
                <c:pt idx="4">
                  <c:v>23/05/2016</c:v>
                </c:pt>
                <c:pt idx="5">
                  <c:v>28/05/2016</c:v>
                </c:pt>
                <c:pt idx="6">
                  <c:v>30/05/2016</c:v>
                </c:pt>
                <c:pt idx="7">
                  <c:v>03/06/2016</c:v>
                </c:pt>
                <c:pt idx="8">
                  <c:v>07/06/2016</c:v>
                </c:pt>
                <c:pt idx="9">
                  <c:v>15/06/2016</c:v>
                </c:pt>
                <c:pt idx="10">
                  <c:v>19/06/2016</c:v>
                </c:pt>
              </c:strCache>
            </c:strRef>
          </c:cat>
          <c:val>
            <c:numRef>
              <c:f>Sheet1!$D$16:$D$26</c:f>
              <c:numCache>
                <c:formatCode>General</c:formatCode>
                <c:ptCount val="11"/>
                <c:pt idx="0">
                  <c:v>0</c:v>
                </c:pt>
                <c:pt idx="2">
                  <c:v>30</c:v>
                </c:pt>
                <c:pt idx="3">
                  <c:v>45</c:v>
                </c:pt>
                <c:pt idx="4">
                  <c:v>55</c:v>
                </c:pt>
                <c:pt idx="5">
                  <c:v>69</c:v>
                </c:pt>
                <c:pt idx="6">
                  <c:v>72</c:v>
                </c:pt>
                <c:pt idx="7">
                  <c:v>77</c:v>
                </c:pt>
                <c:pt idx="8">
                  <c:v>79</c:v>
                </c:pt>
                <c:pt idx="9">
                  <c:v>89</c:v>
                </c:pt>
                <c:pt idx="10">
                  <c:v>91</c:v>
                </c:pt>
              </c:numCache>
            </c:numRef>
          </c:val>
          <c:extLst>
            <c:ext xmlns:c16="http://schemas.microsoft.com/office/drawing/2014/chart" uri="{C3380CC4-5D6E-409C-BE32-E72D297353CC}">
              <c16:uniqueId val="{00000002-06D3-4784-BE66-A39947293274}"/>
            </c:ext>
          </c:extLst>
        </c:ser>
        <c:ser>
          <c:idx val="3"/>
          <c:order val="3"/>
          <c:invertIfNegative val="0"/>
          <c:cat>
            <c:strRef>
              <c:f>Sheet1!$A$16:$A$26</c:f>
              <c:strCache>
                <c:ptCount val="11"/>
                <c:pt idx="0">
                  <c:v>Rotate</c:v>
                </c:pt>
                <c:pt idx="1">
                  <c:v>02/05/2016</c:v>
                </c:pt>
                <c:pt idx="2">
                  <c:v>12/05/2016</c:v>
                </c:pt>
                <c:pt idx="3">
                  <c:v>18/05/2016</c:v>
                </c:pt>
                <c:pt idx="4">
                  <c:v>23/05/2016</c:v>
                </c:pt>
                <c:pt idx="5">
                  <c:v>28/05/2016</c:v>
                </c:pt>
                <c:pt idx="6">
                  <c:v>30/05/2016</c:v>
                </c:pt>
                <c:pt idx="7">
                  <c:v>03/06/2016</c:v>
                </c:pt>
                <c:pt idx="8">
                  <c:v>07/06/2016</c:v>
                </c:pt>
                <c:pt idx="9">
                  <c:v>15/06/2016</c:v>
                </c:pt>
                <c:pt idx="10">
                  <c:v>19/06/2016</c:v>
                </c:pt>
              </c:strCache>
            </c:strRef>
          </c:cat>
          <c:val>
            <c:numRef>
              <c:f>Sheet1!$E$16:$E$26</c:f>
              <c:numCache>
                <c:formatCode>General</c:formatCode>
                <c:ptCount val="11"/>
                <c:pt idx="0">
                  <c:v>0</c:v>
                </c:pt>
                <c:pt idx="2">
                  <c:v>60</c:v>
                </c:pt>
                <c:pt idx="3">
                  <c:v>90</c:v>
                </c:pt>
                <c:pt idx="4">
                  <c:v>110</c:v>
                </c:pt>
                <c:pt idx="5">
                  <c:v>138</c:v>
                </c:pt>
                <c:pt idx="6">
                  <c:v>144</c:v>
                </c:pt>
                <c:pt idx="7">
                  <c:v>149</c:v>
                </c:pt>
                <c:pt idx="8">
                  <c:v>153</c:v>
                </c:pt>
                <c:pt idx="9">
                  <c:v>163</c:v>
                </c:pt>
                <c:pt idx="10">
                  <c:v>165</c:v>
                </c:pt>
              </c:numCache>
            </c:numRef>
          </c:val>
          <c:extLst>
            <c:ext xmlns:c16="http://schemas.microsoft.com/office/drawing/2014/chart" uri="{C3380CC4-5D6E-409C-BE32-E72D297353CC}">
              <c16:uniqueId val="{00000003-06D3-4784-BE66-A39947293274}"/>
            </c:ext>
          </c:extLst>
        </c:ser>
        <c:dLbls>
          <c:showLegendKey val="0"/>
          <c:showVal val="0"/>
          <c:showCatName val="0"/>
          <c:showSerName val="0"/>
          <c:showPercent val="0"/>
          <c:showBubbleSize val="0"/>
        </c:dLbls>
        <c:gapWidth val="150"/>
        <c:axId val="91665920"/>
        <c:axId val="91667456"/>
      </c:barChart>
      <c:catAx>
        <c:axId val="91665920"/>
        <c:scaling>
          <c:orientation val="minMax"/>
        </c:scaling>
        <c:delete val="0"/>
        <c:axPos val="b"/>
        <c:numFmt formatCode="General" sourceLinked="0"/>
        <c:majorTickMark val="out"/>
        <c:minorTickMark val="none"/>
        <c:tickLblPos val="nextTo"/>
        <c:crossAx val="91667456"/>
        <c:crosses val="autoZero"/>
        <c:auto val="1"/>
        <c:lblAlgn val="ctr"/>
        <c:lblOffset val="100"/>
        <c:noMultiLvlLbl val="0"/>
      </c:catAx>
      <c:valAx>
        <c:axId val="91667456"/>
        <c:scaling>
          <c:orientation val="minMax"/>
        </c:scaling>
        <c:delete val="0"/>
        <c:axPos val="l"/>
        <c:majorGridlines/>
        <c:numFmt formatCode="General" sourceLinked="1"/>
        <c:majorTickMark val="out"/>
        <c:minorTickMark val="none"/>
        <c:tickLblPos val="nextTo"/>
        <c:crossAx val="91665920"/>
        <c:crosses val="autoZero"/>
        <c:crossBetween val="between"/>
      </c:valAx>
    </c:plotArea>
    <c:legend>
      <c:legendPos val="r"/>
      <c:overlay val="0"/>
    </c:legend>
    <c:plotVisOnly val="1"/>
    <c:dispBlanksAs val="gap"/>
    <c:showDLblsOverMax val="0"/>
  </c:chart>
  <c:spPr>
    <a:solidFill>
      <a:srgbClr val="BBE0E3"/>
    </a:solidFill>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cat>
            <c:strRef>
              <c:f>Sheet1!$F$15:$F$25</c:f>
              <c:strCache>
                <c:ptCount val="11"/>
                <c:pt idx="0">
                  <c:v>Set stock</c:v>
                </c:pt>
                <c:pt idx="1">
                  <c:v>24/04/2016</c:v>
                </c:pt>
                <c:pt idx="4">
                  <c:v>18/05/2016</c:v>
                </c:pt>
                <c:pt idx="5">
                  <c:v>23/05/2016</c:v>
                </c:pt>
                <c:pt idx="8">
                  <c:v>03/06/2016</c:v>
                </c:pt>
                <c:pt idx="10">
                  <c:v>15/06/2016</c:v>
                </c:pt>
              </c:strCache>
            </c:strRef>
          </c:cat>
          <c:val>
            <c:numRef>
              <c:f>Sheet1!$G$15:$G$25</c:f>
              <c:numCache>
                <c:formatCode>General</c:formatCode>
                <c:ptCount val="11"/>
                <c:pt idx="1">
                  <c:v>25</c:v>
                </c:pt>
                <c:pt idx="4">
                  <c:v>10</c:v>
                </c:pt>
                <c:pt idx="5">
                  <c:v>10</c:v>
                </c:pt>
                <c:pt idx="8">
                  <c:v>8</c:v>
                </c:pt>
                <c:pt idx="10">
                  <c:v>11</c:v>
                </c:pt>
              </c:numCache>
            </c:numRef>
          </c:val>
          <c:extLst>
            <c:ext xmlns:c16="http://schemas.microsoft.com/office/drawing/2014/chart" uri="{C3380CC4-5D6E-409C-BE32-E72D297353CC}">
              <c16:uniqueId val="{00000000-18F5-45D6-8F3F-35CCF67D02FA}"/>
            </c:ext>
          </c:extLst>
        </c:ser>
        <c:ser>
          <c:idx val="1"/>
          <c:order val="1"/>
          <c:invertIfNegative val="0"/>
          <c:cat>
            <c:strRef>
              <c:f>Sheet1!$F$15:$F$25</c:f>
              <c:strCache>
                <c:ptCount val="11"/>
                <c:pt idx="0">
                  <c:v>Set stock</c:v>
                </c:pt>
                <c:pt idx="1">
                  <c:v>24/04/2016</c:v>
                </c:pt>
                <c:pt idx="4">
                  <c:v>18/05/2016</c:v>
                </c:pt>
                <c:pt idx="5">
                  <c:v>23/05/2016</c:v>
                </c:pt>
                <c:pt idx="8">
                  <c:v>03/06/2016</c:v>
                </c:pt>
                <c:pt idx="10">
                  <c:v>15/06/2016</c:v>
                </c:pt>
              </c:strCache>
            </c:strRef>
          </c:cat>
          <c:val>
            <c:numRef>
              <c:f>Sheet1!$H$15:$H$25</c:f>
              <c:numCache>
                <c:formatCode>General</c:formatCode>
                <c:ptCount val="11"/>
                <c:pt idx="1">
                  <c:v>30</c:v>
                </c:pt>
                <c:pt idx="4">
                  <c:v>20</c:v>
                </c:pt>
                <c:pt idx="5">
                  <c:v>20</c:v>
                </c:pt>
                <c:pt idx="8">
                  <c:v>11</c:v>
                </c:pt>
                <c:pt idx="10">
                  <c:v>27</c:v>
                </c:pt>
              </c:numCache>
            </c:numRef>
          </c:val>
          <c:extLst>
            <c:ext xmlns:c16="http://schemas.microsoft.com/office/drawing/2014/chart" uri="{C3380CC4-5D6E-409C-BE32-E72D297353CC}">
              <c16:uniqueId val="{00000001-18F5-45D6-8F3F-35CCF67D02FA}"/>
            </c:ext>
          </c:extLst>
        </c:ser>
        <c:ser>
          <c:idx val="2"/>
          <c:order val="2"/>
          <c:invertIfNegative val="0"/>
          <c:cat>
            <c:strRef>
              <c:f>Sheet1!$F$15:$F$25</c:f>
              <c:strCache>
                <c:ptCount val="11"/>
                <c:pt idx="0">
                  <c:v>Set stock</c:v>
                </c:pt>
                <c:pt idx="1">
                  <c:v>24/04/2016</c:v>
                </c:pt>
                <c:pt idx="4">
                  <c:v>18/05/2016</c:v>
                </c:pt>
                <c:pt idx="5">
                  <c:v>23/05/2016</c:v>
                </c:pt>
                <c:pt idx="8">
                  <c:v>03/06/2016</c:v>
                </c:pt>
                <c:pt idx="10">
                  <c:v>15/06/2016</c:v>
                </c:pt>
              </c:strCache>
            </c:strRef>
          </c:cat>
          <c:val>
            <c:numRef>
              <c:f>Sheet1!$I$15:$I$25</c:f>
              <c:numCache>
                <c:formatCode>General</c:formatCode>
                <c:ptCount val="11"/>
                <c:pt idx="4">
                  <c:v>35</c:v>
                </c:pt>
                <c:pt idx="5">
                  <c:v>45</c:v>
                </c:pt>
                <c:pt idx="8">
                  <c:v>53</c:v>
                </c:pt>
                <c:pt idx="10">
                  <c:v>64</c:v>
                </c:pt>
              </c:numCache>
            </c:numRef>
          </c:val>
          <c:extLst>
            <c:ext xmlns:c16="http://schemas.microsoft.com/office/drawing/2014/chart" uri="{C3380CC4-5D6E-409C-BE32-E72D297353CC}">
              <c16:uniqueId val="{00000002-18F5-45D6-8F3F-35CCF67D02FA}"/>
            </c:ext>
          </c:extLst>
        </c:ser>
        <c:ser>
          <c:idx val="3"/>
          <c:order val="3"/>
          <c:invertIfNegative val="0"/>
          <c:cat>
            <c:strRef>
              <c:f>Sheet1!$F$15:$F$25</c:f>
              <c:strCache>
                <c:ptCount val="11"/>
                <c:pt idx="0">
                  <c:v>Set stock</c:v>
                </c:pt>
                <c:pt idx="1">
                  <c:v>24/04/2016</c:v>
                </c:pt>
                <c:pt idx="4">
                  <c:v>18/05/2016</c:v>
                </c:pt>
                <c:pt idx="5">
                  <c:v>23/05/2016</c:v>
                </c:pt>
                <c:pt idx="8">
                  <c:v>03/06/2016</c:v>
                </c:pt>
                <c:pt idx="10">
                  <c:v>15/06/2016</c:v>
                </c:pt>
              </c:strCache>
            </c:strRef>
          </c:cat>
          <c:val>
            <c:numRef>
              <c:f>Sheet1!$J$15:$J$25</c:f>
              <c:numCache>
                <c:formatCode>General</c:formatCode>
                <c:ptCount val="11"/>
                <c:pt idx="4">
                  <c:v>50</c:v>
                </c:pt>
                <c:pt idx="5">
                  <c:v>70</c:v>
                </c:pt>
                <c:pt idx="8">
                  <c:v>81</c:v>
                </c:pt>
                <c:pt idx="10">
                  <c:v>108</c:v>
                </c:pt>
              </c:numCache>
            </c:numRef>
          </c:val>
          <c:extLst>
            <c:ext xmlns:c16="http://schemas.microsoft.com/office/drawing/2014/chart" uri="{C3380CC4-5D6E-409C-BE32-E72D297353CC}">
              <c16:uniqueId val="{00000003-18F5-45D6-8F3F-35CCF67D02FA}"/>
            </c:ext>
          </c:extLst>
        </c:ser>
        <c:dLbls>
          <c:showLegendKey val="0"/>
          <c:showVal val="0"/>
          <c:showCatName val="0"/>
          <c:showSerName val="0"/>
          <c:showPercent val="0"/>
          <c:showBubbleSize val="0"/>
        </c:dLbls>
        <c:gapWidth val="150"/>
        <c:axId val="91724416"/>
        <c:axId val="91738496"/>
      </c:barChart>
      <c:catAx>
        <c:axId val="91724416"/>
        <c:scaling>
          <c:orientation val="minMax"/>
        </c:scaling>
        <c:delete val="0"/>
        <c:axPos val="b"/>
        <c:numFmt formatCode="General" sourceLinked="0"/>
        <c:majorTickMark val="out"/>
        <c:minorTickMark val="none"/>
        <c:tickLblPos val="nextTo"/>
        <c:crossAx val="91738496"/>
        <c:crosses val="autoZero"/>
        <c:auto val="1"/>
        <c:lblAlgn val="ctr"/>
        <c:lblOffset val="100"/>
        <c:noMultiLvlLbl val="0"/>
      </c:catAx>
      <c:valAx>
        <c:axId val="91738496"/>
        <c:scaling>
          <c:orientation val="minMax"/>
        </c:scaling>
        <c:delete val="0"/>
        <c:axPos val="l"/>
        <c:majorGridlines/>
        <c:numFmt formatCode="General" sourceLinked="1"/>
        <c:majorTickMark val="out"/>
        <c:minorTickMark val="none"/>
        <c:tickLblPos val="nextTo"/>
        <c:txPr>
          <a:bodyPr/>
          <a:lstStyle/>
          <a:p>
            <a:pPr>
              <a:defRPr b="1"/>
            </a:pPr>
            <a:endParaRPr lang="en-US"/>
          </a:p>
        </c:txPr>
        <c:crossAx val="91724416"/>
        <c:crosses val="autoZero"/>
        <c:crossBetween val="between"/>
      </c:valAx>
    </c:plotArea>
    <c:legend>
      <c:legendPos val="r"/>
      <c:overlay val="0"/>
    </c:legend>
    <c:plotVisOnly val="1"/>
    <c:dispBlanksAs val="gap"/>
    <c:showDLblsOverMax val="0"/>
  </c:chart>
  <c:spPr>
    <a:solidFill>
      <a:srgbClr val="BBE0E3"/>
    </a:solidFill>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9C6403-4EFA-4689-A4D6-9DB15384B4B2}" type="datetimeFigureOut">
              <a:rPr lang="en-GB" smtClean="0"/>
              <a:pPr/>
              <a:t>16/02/2026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4D5850-870B-4680-9F6A-B3BAB36EDE8C}"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p:spPr>
        <p:txBody>
          <a:bodyPr/>
          <a:lstStyle/>
          <a:p>
            <a:r>
              <a:rPr lang="en-GB"/>
              <a:t>Each extra 10kg of lamb produced from forage per ewe, is worth £15 gross margin per ewe.</a:t>
            </a:r>
          </a:p>
        </p:txBody>
      </p:sp>
      <p:sp>
        <p:nvSpPr>
          <p:cNvPr id="75780" name="Slide Number Placeholder 3"/>
          <p:cNvSpPr>
            <a:spLocks noGrp="1"/>
          </p:cNvSpPr>
          <p:nvPr>
            <p:ph type="sldNum" sz="quarter" idx="5"/>
          </p:nvPr>
        </p:nvSpPr>
        <p:spPr>
          <a:noFill/>
          <a:ln>
            <a:miter lim="800000"/>
            <a:headEnd/>
            <a:tailEnd/>
          </a:ln>
        </p:spPr>
        <p:txBody>
          <a:bodyPr/>
          <a:lstStyle/>
          <a:p>
            <a:fld id="{D1291466-5E1C-4E82-952E-FD34CFEBBE49}" type="slidenum">
              <a:rPr lang="en-GB" smtClean="0">
                <a:solidFill>
                  <a:srgbClr val="000000"/>
                </a:solidFill>
              </a:rPr>
              <a:pPr/>
              <a:t>3</a:t>
            </a:fld>
            <a:endParaRPr lang="en-GB">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pPr eaLnBrk="1" hangingPunct="1">
              <a:buClr>
                <a:schemeClr val="tx1"/>
              </a:buClr>
              <a:buFont typeface="Wingdings" pitchFamily="2" charset="2"/>
              <a:buNone/>
              <a:tabLst>
                <a:tab pos="1543050" algn="ctr"/>
                <a:tab pos="5200650" algn="ctr"/>
              </a:tabLst>
            </a:pPr>
            <a:r>
              <a:rPr lang="en-GB" b="1"/>
              <a:t>1990 on 25 year old sward</a:t>
            </a:r>
          </a:p>
          <a:p>
            <a:pPr eaLnBrk="1" hangingPunct="1">
              <a:buClr>
                <a:schemeClr val="tx1"/>
              </a:buClr>
              <a:buFont typeface="Wingdings" pitchFamily="2" charset="2"/>
              <a:buNone/>
              <a:tabLst>
                <a:tab pos="1543050" algn="ctr"/>
                <a:tab pos="5200650" algn="ctr"/>
              </a:tabLst>
            </a:pPr>
            <a:endParaRPr lang="en-GB" b="1"/>
          </a:p>
          <a:p>
            <a:pPr eaLnBrk="1" hangingPunct="1">
              <a:buClr>
                <a:schemeClr val="tx1"/>
              </a:buClr>
              <a:buFont typeface="Wingdings" pitchFamily="2" charset="2"/>
              <a:buNone/>
              <a:tabLst>
                <a:tab pos="1543050" algn="ctr"/>
                <a:tab pos="5200650" algn="ctr"/>
              </a:tabLst>
            </a:pPr>
            <a:r>
              <a:rPr lang="en-GB" b="1"/>
              <a:t>1) Lime (2t/acre at Yr 1), P and K and 150 kg N/ha</a:t>
            </a:r>
          </a:p>
          <a:p>
            <a:pPr eaLnBrk="1" hangingPunct="1">
              <a:buClr>
                <a:schemeClr val="tx1"/>
              </a:buClr>
              <a:buFont typeface="Wingdings" pitchFamily="2" charset="2"/>
              <a:buNone/>
              <a:tabLst>
                <a:tab pos="1543050" algn="ctr"/>
                <a:tab pos="5200650" algn="ctr"/>
              </a:tabLst>
            </a:pPr>
            <a:r>
              <a:rPr lang="en-GB" b="1"/>
              <a:t>2) Lime and P and K </a:t>
            </a:r>
          </a:p>
          <a:p>
            <a:pPr eaLnBrk="1" hangingPunct="1">
              <a:buClr>
                <a:schemeClr val="tx1"/>
              </a:buClr>
              <a:buFont typeface="Wingdings" pitchFamily="2" charset="2"/>
              <a:buNone/>
              <a:tabLst>
                <a:tab pos="1543050" algn="ctr"/>
                <a:tab pos="5200650" algn="ctr"/>
              </a:tabLst>
            </a:pPr>
            <a:r>
              <a:rPr lang="en-GB" b="1"/>
              <a:t>3) Lime</a:t>
            </a:r>
          </a:p>
          <a:p>
            <a:pPr eaLnBrk="1" hangingPunct="1">
              <a:buClr>
                <a:schemeClr val="tx1"/>
              </a:buClr>
              <a:buFont typeface="Wingdings" pitchFamily="2" charset="2"/>
              <a:buNone/>
              <a:tabLst>
                <a:tab pos="1543050" algn="ctr"/>
                <a:tab pos="5200650" algn="ctr"/>
              </a:tabLst>
            </a:pPr>
            <a:r>
              <a:rPr lang="en-GB" b="1"/>
              <a:t>4) Nil input </a:t>
            </a:r>
          </a:p>
          <a:p>
            <a:pPr eaLnBrk="1" hangingPunct="1">
              <a:buClr>
                <a:schemeClr val="tx1"/>
              </a:buClr>
              <a:buFont typeface="Wingdings" pitchFamily="2" charset="2"/>
              <a:buNone/>
              <a:tabLst>
                <a:tab pos="1543050" algn="ctr"/>
                <a:tab pos="5200650" algn="ctr"/>
              </a:tabLst>
            </a:pPr>
            <a:r>
              <a:rPr lang="en-GB" b="1"/>
              <a:t>5) Nil inputs, no grazing, one hay cut (July)</a:t>
            </a:r>
          </a:p>
          <a:p>
            <a:pPr eaLnBrk="1" hangingPunct="1">
              <a:buClr>
                <a:schemeClr val="tx1"/>
              </a:buClr>
              <a:buFont typeface="Wingdings" pitchFamily="2" charset="2"/>
              <a:buNone/>
              <a:tabLst>
                <a:tab pos="1543050" algn="ctr"/>
                <a:tab pos="5200650" algn="ctr"/>
              </a:tabLst>
            </a:pPr>
            <a:r>
              <a:rPr lang="en-GB" b="1"/>
              <a:t>6) Nil inputs, no cutting</a:t>
            </a:r>
            <a:endParaRPr lang="en-GB"/>
          </a:p>
          <a:p>
            <a:pPr>
              <a:tabLst>
                <a:tab pos="1543050" algn="ctr"/>
                <a:tab pos="5200650" algn="ctr"/>
              </a:tabLst>
            </a:pPr>
            <a:endParaRPr lang="en-GB"/>
          </a:p>
        </p:txBody>
      </p:sp>
      <p:sp>
        <p:nvSpPr>
          <p:cNvPr id="36868" name="Slide Number Placeholder 3"/>
          <p:cNvSpPr>
            <a:spLocks noGrp="1"/>
          </p:cNvSpPr>
          <p:nvPr>
            <p:ph type="sldNum" sz="quarter" idx="5"/>
          </p:nvPr>
        </p:nvSpPr>
        <p:spPr>
          <a:noFill/>
          <a:ln>
            <a:miter lim="800000"/>
            <a:headEnd/>
            <a:tailEnd/>
          </a:ln>
        </p:spPr>
        <p:txBody>
          <a:bodyPr/>
          <a:lstStyle/>
          <a:p>
            <a:fld id="{16E6B47B-C02C-4E96-8B04-90B39998D5A8}" type="slidenum">
              <a:rPr lang="en-GB" smtClean="0"/>
              <a:pPr/>
              <a:t>17</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a:p>
        </p:txBody>
      </p:sp>
      <p:sp>
        <p:nvSpPr>
          <p:cNvPr id="4" name="Slide Number Placeholder 3"/>
          <p:cNvSpPr>
            <a:spLocks noGrp="1"/>
          </p:cNvSpPr>
          <p:nvPr>
            <p:ph type="sldNum" sz="quarter" idx="5"/>
          </p:nvPr>
        </p:nvSpPr>
        <p:spPr/>
        <p:txBody>
          <a:bodyPr/>
          <a:lstStyle/>
          <a:p>
            <a:pPr>
              <a:defRPr/>
            </a:pPr>
            <a:fld id="{852C4263-59EC-4E39-88BB-4E2AD8F604E9}" type="slidenum">
              <a:rPr lang="en-GB" smtClean="0">
                <a:solidFill>
                  <a:prstClr val="black"/>
                </a:solidFill>
              </a:rPr>
              <a:pPr>
                <a:defRPr/>
              </a:pPr>
              <a:t>18</a:t>
            </a:fld>
            <a:endParaRPr lang="en-GB">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a:p>
        </p:txBody>
      </p:sp>
      <p:sp>
        <p:nvSpPr>
          <p:cNvPr id="4" name="Slide Number Placeholder 3"/>
          <p:cNvSpPr>
            <a:spLocks noGrp="1"/>
          </p:cNvSpPr>
          <p:nvPr>
            <p:ph type="sldNum" sz="quarter" idx="5"/>
          </p:nvPr>
        </p:nvSpPr>
        <p:spPr/>
        <p:txBody>
          <a:bodyPr/>
          <a:lstStyle/>
          <a:p>
            <a:pPr>
              <a:defRPr/>
            </a:pPr>
            <a:fld id="{A95C0B7F-BD8F-41EF-BCDE-18A4C103DC7C}" type="slidenum">
              <a:rPr lang="en-GB" smtClean="0">
                <a:solidFill>
                  <a:prstClr val="black"/>
                </a:solidFill>
              </a:rPr>
              <a:pPr>
                <a:defRPr/>
              </a:pPr>
              <a:t>19</a:t>
            </a:fld>
            <a:endParaRPr lang="en-GB">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a:p>
        </p:txBody>
      </p:sp>
      <p:sp>
        <p:nvSpPr>
          <p:cNvPr id="4" name="Slide Number Placeholder 3"/>
          <p:cNvSpPr>
            <a:spLocks noGrp="1"/>
          </p:cNvSpPr>
          <p:nvPr>
            <p:ph type="sldNum" sz="quarter" idx="5"/>
          </p:nvPr>
        </p:nvSpPr>
        <p:spPr/>
        <p:txBody>
          <a:bodyPr/>
          <a:lstStyle/>
          <a:p>
            <a:pPr>
              <a:defRPr/>
            </a:pPr>
            <a:fld id="{F3D33B12-5E8F-406C-AEF4-947BBEEBF83F}" type="slidenum">
              <a:rPr lang="en-GB" smtClean="0">
                <a:solidFill>
                  <a:prstClr val="black"/>
                </a:solidFill>
              </a:rPr>
              <a:pPr>
                <a:defRPr/>
              </a:pPr>
              <a:t>20</a:t>
            </a:fld>
            <a:endParaRPr lang="en-GB">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a:defRPr/>
            </a:pPr>
            <a:fld id="{517AD472-F32B-4A31-ACF7-36ED587D93D6}" type="slidenum">
              <a:rPr lang="en-GB" sz="1200">
                <a:solidFill>
                  <a:prstClr val="black"/>
                </a:solidFill>
              </a:rPr>
              <a:pPr algn="r">
                <a:defRPr/>
              </a:pPr>
              <a:t>22</a:t>
            </a:fld>
            <a:endParaRPr lang="en-GB" sz="120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a:defRPr/>
            </a:pPr>
            <a:fld id="{1B0050DF-FFA9-43E4-8E8B-D3FDF3CD143D}" type="slidenum">
              <a:rPr lang="en-GB" sz="1200">
                <a:solidFill>
                  <a:prstClr val="black"/>
                </a:solidFill>
              </a:rPr>
              <a:pPr algn="r">
                <a:defRPr/>
              </a:pPr>
              <a:t>23</a:t>
            </a:fld>
            <a:endParaRPr lang="en-GB" sz="120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miter lim="800000"/>
            <a:headEnd/>
            <a:tailEnd/>
          </a:ln>
        </p:spPr>
        <p:txBody>
          <a:bodyPr/>
          <a:lstStyle/>
          <a:p>
            <a:fld id="{0A9ED7F2-597F-4C46-8230-05550893E73C}" type="slidenum">
              <a:rPr lang="en-GB" smtClean="0">
                <a:solidFill>
                  <a:srgbClr val="000000"/>
                </a:solidFill>
                <a:cs typeface="Arial" charset="0"/>
              </a:rPr>
              <a:pPr/>
              <a:t>24</a:t>
            </a:fld>
            <a:endParaRPr lang="en-GB">
              <a:solidFill>
                <a:srgbClr val="000000"/>
              </a:solidFill>
              <a:cs typeface="Arial" charset="0"/>
            </a:endParaRPr>
          </a:p>
        </p:txBody>
      </p:sp>
      <p:sp>
        <p:nvSpPr>
          <p:cNvPr id="76803" name="Rectangle 7"/>
          <p:cNvSpPr txBox="1">
            <a:spLocks noGrp="1" noChangeArrowheads="1"/>
          </p:cNvSpPr>
          <p:nvPr/>
        </p:nvSpPr>
        <p:spPr bwMode="auto">
          <a:xfrm>
            <a:off x="3884879" y="8685203"/>
            <a:ext cx="2971536" cy="457346"/>
          </a:xfrm>
          <a:prstGeom prst="rect">
            <a:avLst/>
          </a:prstGeom>
          <a:noFill/>
          <a:ln w="9525">
            <a:noFill/>
            <a:miter lim="800000"/>
            <a:headEnd/>
            <a:tailEnd/>
          </a:ln>
        </p:spPr>
        <p:txBody>
          <a:bodyPr lIns="91425" tIns="45713" rIns="91425" bIns="45713" anchor="b"/>
          <a:lstStyle/>
          <a:p>
            <a:pPr algn="r"/>
            <a:fld id="{C11A18B7-EE97-4D7F-8C50-E92D874BE556}" type="slidenum">
              <a:rPr lang="en-GB" sz="1200">
                <a:solidFill>
                  <a:srgbClr val="000000"/>
                </a:solidFill>
              </a:rPr>
              <a:pPr algn="r"/>
              <a:t>24</a:t>
            </a:fld>
            <a:endParaRPr lang="en-GB" sz="1200" dirty="0">
              <a:solidFill>
                <a:srgbClr val="000000"/>
              </a:solidFill>
            </a:endParaRPr>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p:spPr>
        <p:txBody>
          <a:bodyPr/>
          <a:lstStyle/>
          <a:p>
            <a:pPr eaLnBrk="1" hangingPunct="1">
              <a:spcBef>
                <a:spcPct val="0"/>
              </a:spcBef>
            </a:pPr>
            <a:r>
              <a:rPr lang="en-GB"/>
              <a:t>Rental Value = £250</a:t>
            </a:r>
          </a:p>
          <a:p>
            <a:pPr eaLnBrk="1" hangingPunct="1">
              <a:spcBef>
                <a:spcPct val="0"/>
              </a:spcBef>
            </a:pPr>
            <a:r>
              <a:rPr lang="en-GB"/>
              <a:t>Reseeding costs = £350/6 = £58</a:t>
            </a:r>
          </a:p>
          <a:p>
            <a:pPr eaLnBrk="1" hangingPunct="1">
              <a:spcBef>
                <a:spcPct val="0"/>
              </a:spcBef>
            </a:pPr>
            <a:r>
              <a:rPr lang="en-GB"/>
              <a:t>200kg N (@113p/kg) = £226</a:t>
            </a:r>
          </a:p>
          <a:p>
            <a:pPr eaLnBrk="1" hangingPunct="1">
              <a:spcBef>
                <a:spcPct val="0"/>
              </a:spcBef>
            </a:pPr>
            <a:r>
              <a:rPr lang="en-GB"/>
              <a:t>Fertiliser application = 4x10=£40</a:t>
            </a:r>
          </a:p>
          <a:p>
            <a:pPr eaLnBrk="1" hangingPunct="1">
              <a:spcBef>
                <a:spcPct val="0"/>
              </a:spcBef>
            </a:pPr>
            <a:r>
              <a:rPr lang="en-GB"/>
              <a:t>Maintenance PK, pH = £53</a:t>
            </a:r>
          </a:p>
          <a:p>
            <a:pPr eaLnBrk="1" hangingPunct="1">
              <a:spcBef>
                <a:spcPct val="0"/>
              </a:spcBef>
            </a:pPr>
            <a:endParaRPr lang="en-GB"/>
          </a:p>
          <a:p>
            <a:pPr eaLnBrk="1" hangingPunct="1">
              <a:spcBef>
                <a:spcPct val="0"/>
              </a:spcBef>
            </a:pPr>
            <a:r>
              <a:rPr lang="en-GB"/>
              <a:t>Total = £627/ha</a:t>
            </a:r>
          </a:p>
          <a:p>
            <a:pPr eaLnBrk="1" hangingPunct="1">
              <a:spcBef>
                <a:spcPct val="0"/>
              </a:spcBef>
            </a:pPr>
            <a:endParaRPr lang="en-GB"/>
          </a:p>
          <a:p>
            <a:pPr eaLnBrk="1" hangingPunct="1">
              <a:spcBef>
                <a:spcPct val="0"/>
              </a:spcBef>
            </a:pPr>
            <a:r>
              <a:rPr lang="en-GB"/>
              <a:t>£627/10,000kg </a:t>
            </a:r>
            <a:r>
              <a:rPr lang="en-GB" b="1" u="sng"/>
              <a:t>= 6.3p/kgDM</a:t>
            </a:r>
          </a:p>
          <a:p>
            <a:pPr eaLnBrk="1" hangingPunct="1">
              <a:spcBef>
                <a:spcPct val="0"/>
              </a:spcBef>
            </a:pPr>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miter lim="800000"/>
            <a:headEnd/>
            <a:tailEnd/>
          </a:ln>
        </p:spPr>
        <p:txBody>
          <a:bodyPr/>
          <a:lstStyle/>
          <a:p>
            <a:fld id="{BEB5957F-CBB6-4466-9883-F5492EE558C2}" type="slidenum">
              <a:rPr lang="en-GB" altLang="en-US" smtClean="0">
                <a:solidFill>
                  <a:srgbClr val="000000"/>
                </a:solidFill>
              </a:rPr>
              <a:pPr/>
              <a:t>27</a:t>
            </a:fld>
            <a:endParaRPr lang="en-GB" altLang="en-US">
              <a:solidFill>
                <a:srgbClr val="000000"/>
              </a:solidFill>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r>
              <a:rPr lang="en-GB" altLang="en-US">
                <a:latin typeface="Arial" charset="0"/>
              </a:rPr>
              <a:t>7.65	276.7442	</a:t>
            </a:r>
          </a:p>
          <a:p>
            <a:r>
              <a:rPr lang="en-GB" altLang="en-US">
                <a:latin typeface="Arial" charset="0"/>
              </a:rPr>
              <a:t>6.8	553.4884	</a:t>
            </a:r>
          </a:p>
          <a:p>
            <a:r>
              <a:rPr lang="en-GB" altLang="en-US">
                <a:latin typeface="Arial" charset="0"/>
              </a:rPr>
              <a:t>5.95	830.2326	</a:t>
            </a:r>
          </a:p>
          <a:p>
            <a:r>
              <a:rPr lang="en-GB" altLang="en-US">
                <a:latin typeface="Arial" charset="0"/>
              </a:rPr>
              <a:t>5.1	1106.977	</a:t>
            </a:r>
          </a:p>
          <a:p>
            <a:r>
              <a:rPr lang="en-GB" altLang="en-US">
                <a:latin typeface="Arial" charset="0"/>
              </a:rPr>
              <a:t>4.25	1383.721	</a:t>
            </a:r>
          </a:p>
          <a:p>
            <a:endParaRPr lang="en-GB" alt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miter lim="800000"/>
            <a:headEnd/>
            <a:tailEnd/>
          </a:ln>
        </p:spPr>
        <p:txBody>
          <a:bodyPr/>
          <a:lstStyle/>
          <a:p>
            <a:fld id="{0CEA0289-6CFD-46EA-AE6B-1A6DBD86F2A1}" type="slidenum">
              <a:rPr lang="en-GB" smtClean="0">
                <a:solidFill>
                  <a:srgbClr val="000000"/>
                </a:solidFill>
              </a:rPr>
              <a:pPr/>
              <a:t>28</a:t>
            </a:fld>
            <a:endParaRPr lang="en-GB">
              <a:solidFill>
                <a:srgbClr val="000000"/>
              </a:solidFill>
            </a:endParaRPr>
          </a:p>
        </p:txBody>
      </p:sp>
      <p:sp>
        <p:nvSpPr>
          <p:cNvPr id="78851" name="Rectangle 2"/>
          <p:cNvSpPr>
            <a:spLocks noGrp="1" noRot="1" noChangeAspect="1" noChangeArrowheads="1" noTextEdit="1"/>
          </p:cNvSpPr>
          <p:nvPr>
            <p:ph type="sldImg"/>
          </p:nvPr>
        </p:nvSpPr>
        <p:spPr>
          <a:xfrm>
            <a:off x="1152525" y="701675"/>
            <a:ext cx="4586288" cy="3438525"/>
          </a:xfrm>
          <a:solidFill>
            <a:srgbClr val="FFFFFF"/>
          </a:solidFill>
          <a:ln/>
        </p:spPr>
      </p:sp>
      <p:sp>
        <p:nvSpPr>
          <p:cNvPr id="78852" name="Rectangle 3"/>
          <p:cNvSpPr>
            <a:spLocks noGrp="1" noChangeArrowheads="1"/>
          </p:cNvSpPr>
          <p:nvPr>
            <p:ph type="body" idx="1"/>
          </p:nvPr>
        </p:nvSpPr>
        <p:spPr>
          <a:xfrm>
            <a:off x="938714" y="4352765"/>
            <a:ext cx="5015458" cy="4139337"/>
          </a:xfrm>
          <a:solidFill>
            <a:srgbClr val="FFFFFF"/>
          </a:solidFill>
          <a:ln>
            <a:solidFill>
              <a:srgbClr val="000000"/>
            </a:solidFill>
            <a:miter lim="800000"/>
            <a:headEnd/>
            <a:tailEnd/>
          </a:ln>
        </p:spPr>
        <p:txBody>
          <a:bodyPr/>
          <a:lstStyle/>
          <a:p>
            <a:pPr algn="just"/>
            <a:r>
              <a:rPr lang="en-GB"/>
              <a:t>J Frame (1991) showed significant differences in the DMOD (D-Value) of grass species.  At that time perennial ryegrass out performed all other species by at least 5 points.  Work at NIAB has indicated that a 1 point improvement in D-Value can lead to an increase in animal performance of 5%.  </a:t>
            </a:r>
          </a:p>
          <a:p>
            <a:pPr algn="just"/>
            <a:endParaRPr lang="en-GB"/>
          </a:p>
          <a:p>
            <a:pPr algn="just"/>
            <a:r>
              <a:rPr lang="en-GB" b="1">
                <a:solidFill>
                  <a:srgbClr val="FF0000"/>
                </a:solidFill>
              </a:rPr>
              <a:t>Extrapolating from this  would indicate that animals fed ryegrass would out perform stock fed the next highest other species by 25% and those fed the worst species Creeping Bent by a massive 75%.</a:t>
            </a:r>
          </a:p>
          <a:p>
            <a:pPr algn="just"/>
            <a:endParaRPr lang="en-GB" b="1">
              <a:solidFill>
                <a:srgbClr val="FF0000"/>
              </a:solidFill>
            </a:endParaRPr>
          </a:p>
          <a:p>
            <a:pPr algn="just"/>
            <a:r>
              <a:rPr lang="en-GB"/>
              <a:t>These figures do not take account of the increase DM yield of ryegrass nor its palatability and therefore increased voluntary intake.</a:t>
            </a:r>
          </a:p>
          <a:p>
            <a:endParaRPr lang="en-GB"/>
          </a:p>
          <a:p>
            <a:r>
              <a:rPr lang="en-GB"/>
              <a:t>Since 1991 grass breeders have significantly improved the D-Value of perennial ryegrass by several points, thus increasing this already big divide.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miter lim="800000"/>
            <a:headEnd/>
            <a:tailEnd/>
          </a:ln>
        </p:spPr>
        <p:txBody>
          <a:bodyPr/>
          <a:lstStyle/>
          <a:p>
            <a:fld id="{DF43C78D-B397-4CA0-9A46-DC965F19C24D}" type="slidenum">
              <a:rPr lang="en-GB" smtClean="0">
                <a:solidFill>
                  <a:srgbClr val="000000"/>
                </a:solidFill>
              </a:rPr>
              <a:pPr/>
              <a:t>30</a:t>
            </a:fld>
            <a:endParaRPr lang="en-GB">
              <a:solidFill>
                <a:srgbClr val="000000"/>
              </a:solidFill>
            </a:endParaRPr>
          </a:p>
        </p:txBody>
      </p:sp>
      <p:sp>
        <p:nvSpPr>
          <p:cNvPr id="79875" name="Rectangle 2"/>
          <p:cNvSpPr>
            <a:spLocks noGrp="1" noRot="1" noChangeAspect="1" noChangeArrowheads="1" noTextEdit="1"/>
          </p:cNvSpPr>
          <p:nvPr>
            <p:ph type="sldImg"/>
          </p:nvPr>
        </p:nvSpPr>
        <p:spPr>
          <a:xfrm>
            <a:off x="1152525" y="701675"/>
            <a:ext cx="4586288" cy="3438525"/>
          </a:xfrm>
          <a:solidFill>
            <a:srgbClr val="FFFFFF"/>
          </a:solidFill>
          <a:ln/>
        </p:spPr>
      </p:sp>
      <p:sp>
        <p:nvSpPr>
          <p:cNvPr id="79876" name="Rectangle 3"/>
          <p:cNvSpPr>
            <a:spLocks noGrp="1" noChangeArrowheads="1"/>
          </p:cNvSpPr>
          <p:nvPr>
            <p:ph type="body" idx="1"/>
          </p:nvPr>
        </p:nvSpPr>
        <p:spPr>
          <a:xfrm>
            <a:off x="938714" y="4352765"/>
            <a:ext cx="5015458" cy="4139337"/>
          </a:xfrm>
          <a:solidFill>
            <a:srgbClr val="FFFFFF"/>
          </a:solidFill>
          <a:ln>
            <a:solidFill>
              <a:srgbClr val="000000"/>
            </a:solidFill>
            <a:miter lim="800000"/>
            <a:headEnd/>
            <a:tailEnd/>
          </a:ln>
        </p:spPr>
        <p:txBody>
          <a:bodyPr/>
          <a:lstStyle/>
          <a:p>
            <a:pPr algn="just"/>
            <a:r>
              <a:rPr lang="en-GB"/>
              <a:t>In highly productive grassland the ability of the sward to respond to high rates of nitrogen (N), both organic and inorganic, is vital.  The ability of ryegrass to take up and use N is one of the main reasons for their success in GB agriculture.  There is a linear response to N from ryegrass up to 375 kilos/Ha (150 kilos/acre) and good responses up to 500 kilos/Ha (200 kilos/acre).  </a:t>
            </a:r>
          </a:p>
          <a:p>
            <a:pPr algn="just"/>
            <a:endParaRPr lang="en-GB"/>
          </a:p>
          <a:p>
            <a:pPr algn="just"/>
            <a:r>
              <a:rPr lang="en-GB"/>
              <a:t>Ryegrass is able to produce over twice the growth response to N as weed grasses, allowing farmers to either make the best economic use of purchased N or to maximise the free N provided by legumes in the sward.</a:t>
            </a:r>
          </a:p>
          <a:p>
            <a:pPr algn="just"/>
            <a:endParaRPr lang="en-GB"/>
          </a:p>
          <a:p>
            <a:pPr algn="just"/>
            <a:r>
              <a:rPr lang="en-GB"/>
              <a:t>It is essential that potash (P) and potassium (K) indices are correct to allow any species to maximise their use of 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spcBef>
                <a:spcPct val="30000"/>
              </a:spcBef>
              <a:defRPr sz="1200">
                <a:solidFill>
                  <a:schemeClr val="tx1"/>
                </a:solidFill>
                <a:latin typeface="Arial" charset="0"/>
                <a:cs typeface="Arial" charset="0"/>
              </a:defRPr>
            </a:lvl1pPr>
            <a:lvl2pPr marL="715963" indent="-274638" defTabSz="912813" eaLnBrk="0" hangingPunct="0">
              <a:spcBef>
                <a:spcPct val="30000"/>
              </a:spcBef>
              <a:defRPr sz="1200">
                <a:solidFill>
                  <a:schemeClr val="tx1"/>
                </a:solidFill>
                <a:latin typeface="Arial" charset="0"/>
                <a:cs typeface="Arial" charset="0"/>
              </a:defRPr>
            </a:lvl2pPr>
            <a:lvl3pPr marL="1101725" indent="-219075" defTabSz="912813" eaLnBrk="0" hangingPunct="0">
              <a:spcBef>
                <a:spcPct val="30000"/>
              </a:spcBef>
              <a:defRPr sz="1200">
                <a:solidFill>
                  <a:schemeClr val="tx1"/>
                </a:solidFill>
                <a:latin typeface="Arial" charset="0"/>
                <a:cs typeface="Arial" charset="0"/>
              </a:defRPr>
            </a:lvl3pPr>
            <a:lvl4pPr marL="1543050" indent="-219075" defTabSz="912813" eaLnBrk="0" hangingPunct="0">
              <a:spcBef>
                <a:spcPct val="30000"/>
              </a:spcBef>
              <a:defRPr sz="1200">
                <a:solidFill>
                  <a:schemeClr val="tx1"/>
                </a:solidFill>
                <a:latin typeface="Arial" charset="0"/>
                <a:cs typeface="Arial" charset="0"/>
              </a:defRPr>
            </a:lvl4pPr>
            <a:lvl5pPr marL="1984375" indent="-219075" defTabSz="912813" eaLnBrk="0" hangingPunct="0">
              <a:spcBef>
                <a:spcPct val="30000"/>
              </a:spcBef>
              <a:defRPr sz="1200">
                <a:solidFill>
                  <a:schemeClr val="tx1"/>
                </a:solidFill>
                <a:latin typeface="Arial" charset="0"/>
                <a:cs typeface="Arial" charset="0"/>
              </a:defRPr>
            </a:lvl5pPr>
            <a:lvl6pPr marL="2441575" indent="-219075" defTabSz="912813" eaLnBrk="0" fontAlgn="base" hangingPunct="0">
              <a:spcBef>
                <a:spcPct val="30000"/>
              </a:spcBef>
              <a:spcAft>
                <a:spcPct val="0"/>
              </a:spcAft>
              <a:defRPr sz="1200">
                <a:solidFill>
                  <a:schemeClr val="tx1"/>
                </a:solidFill>
                <a:latin typeface="Arial" charset="0"/>
                <a:cs typeface="Arial" charset="0"/>
              </a:defRPr>
            </a:lvl6pPr>
            <a:lvl7pPr marL="2898775" indent="-219075" defTabSz="912813" eaLnBrk="0" fontAlgn="base" hangingPunct="0">
              <a:spcBef>
                <a:spcPct val="30000"/>
              </a:spcBef>
              <a:spcAft>
                <a:spcPct val="0"/>
              </a:spcAft>
              <a:defRPr sz="1200">
                <a:solidFill>
                  <a:schemeClr val="tx1"/>
                </a:solidFill>
                <a:latin typeface="Arial" charset="0"/>
                <a:cs typeface="Arial" charset="0"/>
              </a:defRPr>
            </a:lvl7pPr>
            <a:lvl8pPr marL="3355975" indent="-219075" defTabSz="912813" eaLnBrk="0" fontAlgn="base" hangingPunct="0">
              <a:spcBef>
                <a:spcPct val="30000"/>
              </a:spcBef>
              <a:spcAft>
                <a:spcPct val="0"/>
              </a:spcAft>
              <a:defRPr sz="1200">
                <a:solidFill>
                  <a:schemeClr val="tx1"/>
                </a:solidFill>
                <a:latin typeface="Arial" charset="0"/>
                <a:cs typeface="Arial" charset="0"/>
              </a:defRPr>
            </a:lvl8pPr>
            <a:lvl9pPr marL="3813175" indent="-219075" defTabSz="912813"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92FC23A-F6D1-4AB0-B56B-7AF55662F7F0}" type="slidenum">
              <a:rPr lang="en-AU" altLang="en-US" smtClean="0">
                <a:solidFill>
                  <a:prstClr val="black"/>
                </a:solidFill>
                <a:ea typeface="ＭＳ Ｐゴシック" pitchFamily="34" charset="-128"/>
              </a:rPr>
              <a:pPr eaLnBrk="1" hangingPunct="1">
                <a:spcBef>
                  <a:spcPct val="0"/>
                </a:spcBef>
              </a:pPr>
              <a:t>4</a:t>
            </a:fld>
            <a:endParaRPr lang="en-AU" altLang="en-US">
              <a:solidFill>
                <a:prstClr val="black"/>
              </a:solidFill>
              <a:ea typeface="ＭＳ Ｐゴシック" pitchFamily="34" charset="-128"/>
            </a:endParaRPr>
          </a:p>
        </p:txBody>
      </p:sp>
      <p:sp>
        <p:nvSpPr>
          <p:cNvPr id="25603" name="Rectangle 2"/>
          <p:cNvSpPr>
            <a:spLocks noChangeArrowheads="1"/>
          </p:cNvSpPr>
          <p:nvPr/>
        </p:nvSpPr>
        <p:spPr bwMode="auto">
          <a:xfrm>
            <a:off x="3885453" y="0"/>
            <a:ext cx="2972547" cy="4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221" tIns="44111" rIns="88221" bIns="44111" anchor="ct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endParaRPr lang="en-US" altLang="en-US" sz="2400">
              <a:solidFill>
                <a:prstClr val="black"/>
              </a:solidFill>
              <a:latin typeface="Georgia" pitchFamily="18" charset="0"/>
              <a:ea typeface="ＭＳ Ｐゴシック" pitchFamily="34" charset="-128"/>
            </a:endParaRPr>
          </a:p>
        </p:txBody>
      </p:sp>
      <p:sp>
        <p:nvSpPr>
          <p:cNvPr id="25604" name="Rectangle 3"/>
          <p:cNvSpPr>
            <a:spLocks noChangeArrowheads="1"/>
          </p:cNvSpPr>
          <p:nvPr/>
        </p:nvSpPr>
        <p:spPr bwMode="auto">
          <a:xfrm>
            <a:off x="0" y="8686288"/>
            <a:ext cx="2972547" cy="4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221" tIns="44111" rIns="88221" bIns="44111" anchor="ct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endParaRPr lang="en-US" altLang="en-US" sz="2400">
              <a:solidFill>
                <a:prstClr val="black"/>
              </a:solidFill>
              <a:latin typeface="Georgia" pitchFamily="18" charset="0"/>
              <a:ea typeface="ＭＳ Ｐゴシック" pitchFamily="34" charset="-128"/>
            </a:endParaRPr>
          </a:p>
        </p:txBody>
      </p:sp>
      <p:sp>
        <p:nvSpPr>
          <p:cNvPr id="25605" name="Rectangle 4"/>
          <p:cNvSpPr>
            <a:spLocks noChangeArrowheads="1"/>
          </p:cNvSpPr>
          <p:nvPr/>
        </p:nvSpPr>
        <p:spPr bwMode="auto">
          <a:xfrm>
            <a:off x="0" y="0"/>
            <a:ext cx="2972547" cy="4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221" tIns="44111" rIns="88221" bIns="44111" anchor="ct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endParaRPr lang="en-US" altLang="en-US" sz="2400">
              <a:solidFill>
                <a:prstClr val="black"/>
              </a:solidFill>
              <a:latin typeface="Georgia" pitchFamily="18" charset="0"/>
              <a:ea typeface="ＭＳ Ｐゴシック" pitchFamily="34" charset="-128"/>
            </a:endParaRPr>
          </a:p>
        </p:txBody>
      </p:sp>
      <p:sp>
        <p:nvSpPr>
          <p:cNvPr id="25606" name="Rectangle 5"/>
          <p:cNvSpPr>
            <a:spLocks noGrp="1" noRot="1" noChangeAspect="1" noChangeArrowheads="1" noTextEdit="1"/>
          </p:cNvSpPr>
          <p:nvPr>
            <p:ph type="sldImg"/>
          </p:nvPr>
        </p:nvSpPr>
        <p:spPr>
          <a:xfrm>
            <a:off x="1296988" y="801688"/>
            <a:ext cx="4262437" cy="3195637"/>
          </a:xfrm>
          <a:ln w="12700" cap="flat"/>
        </p:spPr>
      </p:sp>
      <p:sp>
        <p:nvSpPr>
          <p:cNvPr id="25607" name="Rectangle 6"/>
          <p:cNvSpPr>
            <a:spLocks noGrp="1" noChangeArrowheads="1"/>
          </p:cNvSpPr>
          <p:nvPr>
            <p:ph type="body" idx="1"/>
          </p:nvPr>
        </p:nvSpPr>
        <p:spPr>
          <a:xfrm>
            <a:off x="914508" y="4353381"/>
            <a:ext cx="5028986" cy="39249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1" tIns="44446" rIns="90481" bIns="44446"/>
          <a:lstStyle/>
          <a:p>
            <a:pPr algn="just" eaLnBrk="1" hangingPunct="1"/>
            <a:endParaRPr lang="en-US" altLang="en-AU" dirty="0"/>
          </a:p>
        </p:txBody>
      </p:sp>
    </p:spTree>
    <p:extLst>
      <p:ext uri="{BB962C8B-B14F-4D97-AF65-F5344CB8AC3E}">
        <p14:creationId xmlns:p14="http://schemas.microsoft.com/office/powerpoint/2010/main" val="860580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miter lim="800000"/>
            <a:headEnd/>
            <a:tailEnd/>
          </a:ln>
        </p:spPr>
        <p:txBody>
          <a:bodyPr/>
          <a:lstStyle/>
          <a:p>
            <a:fld id="{C510C63E-096A-4690-A618-6CBF954B547C}" type="slidenum">
              <a:rPr lang="en-GB" smtClean="0">
                <a:solidFill>
                  <a:srgbClr val="000000"/>
                </a:solidFill>
                <a:latin typeface="Arial" charset="0"/>
                <a:cs typeface="Arial" charset="0"/>
              </a:rPr>
              <a:pPr/>
              <a:t>32</a:t>
            </a:fld>
            <a:endParaRPr lang="en-GB">
              <a:solidFill>
                <a:srgbClr val="000000"/>
              </a:solidFill>
              <a:latin typeface="Arial" charset="0"/>
              <a:cs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spcBef>
                <a:spcPct val="0"/>
              </a:spcBef>
            </a:pPr>
            <a:r>
              <a:rPr lang="en-GB">
                <a:latin typeface="Arial" charset="0"/>
                <a:cs typeface="Arial" charset="0"/>
              </a:rPr>
              <a:t>Value of clover – loses quality later than grass, so can help to fill late summer gap</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EAA172-78F2-4E37-8A1D-A2F3C9E3876A}" type="slidenum">
              <a:rPr lang="en-GB" smtClean="0">
                <a:solidFill>
                  <a:prstClr val="black"/>
                </a:solidFill>
              </a:rPr>
              <a:pPr fontAlgn="base">
                <a:spcBef>
                  <a:spcPct val="0"/>
                </a:spcBef>
                <a:spcAft>
                  <a:spcPct val="0"/>
                </a:spcAft>
                <a:defRPr/>
              </a:pPr>
              <a:t>49</a:t>
            </a:fld>
            <a:endParaRPr lang="en-GB" dirty="0">
              <a:solidFill>
                <a:prstClr val="black"/>
              </a:solidFill>
            </a:endParaRPr>
          </a:p>
        </p:txBody>
      </p:sp>
      <p:sp>
        <p:nvSpPr>
          <p:cNvPr id="165891"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a:t>Docks at 5% cover – cost 5% of grass production</a:t>
            </a:r>
          </a:p>
          <a:p>
            <a:pPr eaLnBrk="1" hangingPunct="1">
              <a:spcBef>
                <a:spcPct val="0"/>
              </a:spcBef>
            </a:pPr>
            <a:r>
              <a:rPr lang="en-GB" dirty="0"/>
              <a:t>5% x 10t = 500kgDM/ha/yr </a:t>
            </a:r>
          </a:p>
          <a:p>
            <a:pPr eaLnBrk="1" hangingPunct="1">
              <a:spcBef>
                <a:spcPct val="0"/>
              </a:spcBef>
            </a:pPr>
            <a:r>
              <a:rPr lang="en-GB" dirty="0"/>
              <a:t>worth £40/ha/yr in a silage </a:t>
            </a:r>
            <a:r>
              <a:rPr lang="en-GB" dirty="0" err="1"/>
              <a:t>ley</a:t>
            </a:r>
            <a:r>
              <a:rPr lang="en-GB"/>
              <a:t> (@8p/kgDM)</a:t>
            </a:r>
          </a:p>
          <a:p>
            <a:pPr eaLnBrk="1" hangingPunct="1">
              <a:spcBef>
                <a:spcPct val="0"/>
              </a:spcBef>
            </a:pPr>
            <a:endParaRPr lang="en-GB"/>
          </a:p>
          <a:p>
            <a:pPr eaLnBrk="1" hangingPunct="1">
              <a:spcBef>
                <a:spcPct val="0"/>
              </a:spcBef>
            </a:pPr>
            <a:r>
              <a:rPr lang="en-GB"/>
              <a:t>Sward heights	grass budgeting</a:t>
            </a:r>
          </a:p>
          <a:p>
            <a:pPr eaLnBrk="1" hangingPunct="1">
              <a:spcBef>
                <a:spcPct val="0"/>
              </a:spcBef>
            </a:pPr>
            <a:r>
              <a:rPr lang="en-GB"/>
              <a:t>Under grazing- 	lower quality material</a:t>
            </a:r>
          </a:p>
          <a:p>
            <a:pPr eaLnBrk="1" hangingPunct="1">
              <a:spcBef>
                <a:spcPct val="0"/>
              </a:spcBef>
            </a:pPr>
            <a:r>
              <a:rPr lang="en-GB"/>
              <a:t>		decreased intake</a:t>
            </a:r>
          </a:p>
          <a:p>
            <a:pPr eaLnBrk="1" hangingPunct="1">
              <a:spcBef>
                <a:spcPct val="0"/>
              </a:spcBef>
            </a:pPr>
            <a:r>
              <a:rPr lang="en-GB"/>
              <a:t>		open swards</a:t>
            </a:r>
          </a:p>
          <a:p>
            <a:pPr eaLnBrk="1" hangingPunct="1">
              <a:spcBef>
                <a:spcPct val="0"/>
              </a:spcBef>
            </a:pPr>
            <a:r>
              <a:rPr lang="en-GB"/>
              <a:t>		take it out for silage if necesessary</a:t>
            </a:r>
          </a:p>
          <a:p>
            <a:pPr eaLnBrk="1" hangingPunct="1">
              <a:spcBef>
                <a:spcPct val="0"/>
              </a:spcBef>
            </a:pPr>
            <a:r>
              <a:rPr lang="en-GB"/>
              <a:t>Manage rejection areas-	topping</a:t>
            </a:r>
          </a:p>
          <a:p>
            <a:pPr eaLnBrk="1" hangingPunct="1">
              <a:spcBef>
                <a:spcPct val="0"/>
              </a:spcBef>
            </a:pPr>
            <a:r>
              <a:rPr lang="en-GB"/>
              <a:t>Silage making; All year round grazing; Extended grazing; Strip grazing management; Grazing versus conservation;</a:t>
            </a:r>
          </a:p>
          <a:p>
            <a:pPr eaLnBrk="1" hangingPunct="1">
              <a:spcBef>
                <a:spcPct val="0"/>
              </a:spcBef>
            </a:pPr>
            <a:r>
              <a:rPr lang="en-GB"/>
              <a:t>Integrating with root and forage crops</a:t>
            </a:r>
          </a:p>
          <a:p>
            <a:pPr eaLnBrk="1" hangingPunct="1">
              <a:spcBef>
                <a:spcPct val="0"/>
              </a:spcBef>
            </a:pPr>
            <a:endParaRPr lang="en-GB"/>
          </a:p>
          <a:p>
            <a:pPr eaLnBrk="1" hangingPunct="1">
              <a:spcBef>
                <a:spcPct val="0"/>
              </a:spcBef>
            </a:pPr>
            <a:r>
              <a:rPr lang="en-GB"/>
              <a:t>Attention to detail; Save in concentrate use by making better quality silage 68D v 60D</a:t>
            </a:r>
          </a:p>
          <a:p>
            <a:pPr eaLnBrk="1" hangingPunct="1">
              <a:spcBef>
                <a:spcPct val="0"/>
              </a:spcBef>
              <a:buFontTx/>
              <a:buChar char="•"/>
            </a:pPr>
            <a:r>
              <a:rPr lang="en-GB"/>
              <a:t>Cut when sugar content is highest; Avoid high nitrate levels; Avoid soil contamination; Avoid poor consolidation</a:t>
            </a:r>
          </a:p>
          <a:p>
            <a:pPr eaLnBrk="1" hangingPunct="1">
              <a:spcBef>
                <a:spcPct val="0"/>
              </a:spcBef>
              <a:buFontTx/>
              <a:buChar char="•"/>
            </a:pPr>
            <a:r>
              <a:rPr lang="en-GB"/>
              <a:t>Avoid poor clamp sealing;</a:t>
            </a:r>
          </a:p>
        </p:txBody>
      </p:sp>
      <p:sp>
        <p:nvSpPr>
          <p:cNvPr id="16589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3DFB271-5B60-4202-9931-E8D4C6D75D31}" type="slidenum">
              <a:rPr lang="en-GB" sz="1200">
                <a:solidFill>
                  <a:prstClr val="black"/>
                </a:solidFill>
              </a:rPr>
              <a:pPr algn="r"/>
              <a:t>49</a:t>
            </a:fld>
            <a:endParaRPr lang="en-GB" sz="120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cs typeface="Arial" panose="020B0604020202020204" pitchFamily="34"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8E3801C7-0384-488D-88B6-405712C2DF5F}" type="slidenum">
              <a:rPr lang="en-US" altLang="en-US">
                <a:solidFill>
                  <a:prstClr val="black"/>
                </a:solidFill>
              </a:rPr>
              <a:pPr eaLnBrk="1" hangingPunct="1">
                <a:spcBef>
                  <a:spcPct val="0"/>
                </a:spcBef>
              </a:pPr>
              <a:t>6</a:t>
            </a:fld>
            <a:endParaRPr lang="en-US" altLang="en-US">
              <a:solidFill>
                <a:prstClr val="black"/>
              </a:solidFill>
            </a:endParaRPr>
          </a:p>
        </p:txBody>
      </p:sp>
    </p:spTree>
    <p:extLst>
      <p:ext uri="{BB962C8B-B14F-4D97-AF65-F5344CB8AC3E}">
        <p14:creationId xmlns:p14="http://schemas.microsoft.com/office/powerpoint/2010/main" val="170600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cs typeface="Arial" panose="020B0604020202020204"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DC1A74EC-0623-4B12-ACC3-91159150D267}" type="slidenum">
              <a:rPr lang="en-US" altLang="en-US">
                <a:solidFill>
                  <a:prstClr val="black"/>
                </a:solidFill>
              </a:rPr>
              <a:pPr eaLnBrk="1" hangingPunct="1">
                <a:spcBef>
                  <a:spcPct val="0"/>
                </a:spcBef>
              </a:pPr>
              <a:t>7</a:t>
            </a:fld>
            <a:endParaRPr lang="en-US" altLang="en-US">
              <a:solidFill>
                <a:prstClr val="black"/>
              </a:solidFill>
            </a:endParaRPr>
          </a:p>
        </p:txBody>
      </p:sp>
    </p:spTree>
    <p:extLst>
      <p:ext uri="{BB962C8B-B14F-4D97-AF65-F5344CB8AC3E}">
        <p14:creationId xmlns:p14="http://schemas.microsoft.com/office/powerpoint/2010/main" val="1820927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A716D9CD-8EC6-448F-BF47-1D518BFB0979}" type="slidenum">
              <a:rPr lang="en-US" altLang="en-US">
                <a:solidFill>
                  <a:prstClr val="black"/>
                </a:solidFill>
              </a:rPr>
              <a:pPr eaLnBrk="1" hangingPunct="1">
                <a:spcBef>
                  <a:spcPct val="0"/>
                </a:spcBef>
              </a:pPr>
              <a:t>8</a:t>
            </a:fld>
            <a:endParaRPr lang="en-US" altLang="en-US">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latin typeface="Arial" panose="020B0604020202020204" pitchFamily="34" charset="0"/>
                <a:cs typeface="Arial" panose="020B0604020202020204" pitchFamily="34" charset="0"/>
              </a:rPr>
              <a:t>Once soils are converted to agriculture, there are major changes in the relative abundance of soil organisms.  The processes that occur are the same as in natural ecosystems, but there are major changes in the distribution of organisms and in the numbers of different groups of organisms.</a:t>
            </a:r>
          </a:p>
        </p:txBody>
      </p:sp>
    </p:spTree>
    <p:extLst>
      <p:ext uri="{BB962C8B-B14F-4D97-AF65-F5344CB8AC3E}">
        <p14:creationId xmlns:p14="http://schemas.microsoft.com/office/powerpoint/2010/main" val="3475167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5F87D277-4B3D-4B10-A67F-346714891F82}" type="slidenum">
              <a:rPr lang="en-AU" altLang="en-US" smtClean="0">
                <a:solidFill>
                  <a:srgbClr val="000000"/>
                </a:solidFill>
              </a:rPr>
              <a:pPr eaLnBrk="1" hangingPunct="1">
                <a:spcBef>
                  <a:spcPct val="0"/>
                </a:spcBef>
              </a:pPr>
              <a:t>9</a:t>
            </a:fld>
            <a:endParaRPr lang="en-AU" altLang="en-US">
              <a:solidFill>
                <a:srgbClr val="000000"/>
              </a:solidFill>
            </a:endParaRPr>
          </a:p>
        </p:txBody>
      </p:sp>
    </p:spTree>
    <p:extLst>
      <p:ext uri="{BB962C8B-B14F-4D97-AF65-F5344CB8AC3E}">
        <p14:creationId xmlns:p14="http://schemas.microsoft.com/office/powerpoint/2010/main" val="3273292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D66B6179-B373-4C6A-B916-C2DAE0CED5D2}" type="slidenum">
              <a:rPr lang="en-GB" altLang="en-US">
                <a:solidFill>
                  <a:prstClr val="black"/>
                </a:solidFill>
              </a:rPr>
              <a:pPr/>
              <a:t>13</a:t>
            </a:fld>
            <a:endParaRPr lang="en-GB" altLang="en-US">
              <a:solidFill>
                <a:prstClr val="black"/>
              </a:solidFill>
            </a:endParaRPr>
          </a:p>
        </p:txBody>
      </p:sp>
      <p:sp>
        <p:nvSpPr>
          <p:cNvPr id="10547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5BBCA4AC-7187-4FAB-87C0-2E1D7CAF2496}" type="slidenum">
              <a:rPr lang="en-GB" altLang="en-US" sz="1200">
                <a:solidFill>
                  <a:prstClr val="black"/>
                </a:solidFill>
                <a:latin typeface="Times New Roman" pitchFamily="18" charset="0"/>
              </a:rPr>
              <a:pPr algn="r" eaLnBrk="0" fontAlgn="base" hangingPunct="0">
                <a:spcBef>
                  <a:spcPct val="0"/>
                </a:spcBef>
                <a:spcAft>
                  <a:spcPct val="0"/>
                </a:spcAft>
              </a:pPr>
              <a:t>13</a:t>
            </a:fld>
            <a:endParaRPr lang="en-GB" altLang="en-US" sz="1200">
              <a:solidFill>
                <a:prstClr val="black"/>
              </a:solidFill>
              <a:latin typeface="Times New Roman" pitchFamily="18" charset="0"/>
            </a:endParaRPr>
          </a:p>
        </p:txBody>
      </p:sp>
      <p:sp>
        <p:nvSpPr>
          <p:cNvPr id="105476" name="Rectangle 2"/>
          <p:cNvSpPr>
            <a:spLocks noGrp="1" noRot="1" noChangeAspect="1" noChangeArrowheads="1" noTextEdit="1"/>
          </p:cNvSpPr>
          <p:nvPr>
            <p:ph type="sldImg"/>
          </p:nvPr>
        </p:nvSpPr>
        <p:spPr>
          <a:ln/>
        </p:spPr>
      </p:sp>
      <p:sp>
        <p:nvSpPr>
          <p:cNvPr id="105477" name="Rectangle 3"/>
          <p:cNvSpPr>
            <a:spLocks noGrp="1" noChangeArrowheads="1"/>
          </p:cNvSpPr>
          <p:nvPr>
            <p:ph type="body" idx="1"/>
          </p:nvPr>
        </p:nvSpPr>
        <p:spPr>
          <a:noFill/>
          <a:ln/>
        </p:spPr>
        <p:txBody>
          <a:bodyPr/>
          <a:lstStyle/>
          <a:p>
            <a:pPr eaLnBrk="1" hangingPunct="1"/>
            <a:r>
              <a:rPr lang="en-GB" altLang="en-US">
                <a:latin typeface="Arial" charset="0"/>
              </a:rPr>
              <a:t>Research – aims to study components within the farm system.</a:t>
            </a:r>
          </a:p>
          <a:p>
            <a:pPr eaLnBrk="1" hangingPunct="1"/>
            <a:endParaRPr lang="en-GB" altLang="en-US">
              <a:latin typeface="Arial" charset="0"/>
            </a:endParaRPr>
          </a:p>
          <a:p>
            <a:pPr eaLnBrk="1" hangingPunct="1"/>
            <a:r>
              <a:rPr lang="en-GB" altLang="en-US">
                <a:latin typeface="Arial" charset="0"/>
              </a:rPr>
              <a:t>Recently completed 5 year Defra-funded project - Aim – understand where in the plant-animal-soil cycle – greatest potential to use home-grown forages to</a:t>
            </a:r>
          </a:p>
          <a:p>
            <a:pPr eaLnBrk="1" hangingPunct="1">
              <a:buFontTx/>
              <a:buChar char="•"/>
            </a:pPr>
            <a:r>
              <a:rPr lang="en-GB" altLang="en-US">
                <a:latin typeface="Arial" charset="0"/>
              </a:rPr>
              <a:t>Build soil fertility </a:t>
            </a:r>
          </a:p>
          <a:p>
            <a:pPr eaLnBrk="1" hangingPunct="1">
              <a:buFontTx/>
              <a:buChar char="-"/>
            </a:pPr>
            <a:r>
              <a:rPr lang="en-GB" altLang="en-US">
                <a:latin typeface="Arial" charset="0"/>
              </a:rPr>
              <a:t> improve nutrient efficiency in livestock  SO AS  to improve productivity BUT Also reduce nutrient losses by </a:t>
            </a:r>
          </a:p>
          <a:p>
            <a:pPr eaLnBrk="1" hangingPunct="1"/>
            <a:r>
              <a:rPr lang="en-GB" altLang="en-US">
                <a:latin typeface="Arial" charset="0"/>
              </a:rPr>
              <a:t>                                                                                                        – maximising nutrient capture and retention </a:t>
            </a:r>
          </a:p>
          <a:p>
            <a:pPr eaLnBrk="1" hangingPunct="1"/>
            <a:r>
              <a:rPr lang="en-GB" altLang="en-US">
                <a:latin typeface="Arial" charset="0"/>
              </a:rPr>
              <a:t>                                                                                                        - optimising nutrient requirements of forages</a:t>
            </a:r>
          </a:p>
          <a:p>
            <a:pPr eaLnBrk="1" hangingPunct="1"/>
            <a:r>
              <a:rPr lang="en-GB" altLang="en-US">
                <a:latin typeface="Arial" charset="0"/>
              </a:rPr>
              <a:t>                                       Result = win-win situation for production and the environment.</a:t>
            </a:r>
          </a:p>
          <a:p>
            <a:pPr eaLnBrk="1" hangingPunct="1"/>
            <a:endParaRPr lang="en-GB" altLang="en-US">
              <a:latin typeface="Arial" charset="0"/>
            </a:endParaRPr>
          </a:p>
          <a:p>
            <a:pPr eaLnBrk="1" hangingPunct="1"/>
            <a:r>
              <a:rPr lang="en-GB" altLang="en-US">
                <a:latin typeface="Arial" charset="0"/>
              </a:rPr>
              <a:t>But also look at – effects on animal health</a:t>
            </a:r>
          </a:p>
          <a:p>
            <a:pPr eaLnBrk="1" hangingPunct="1"/>
            <a:endParaRPr lang="en-GB" alt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altLang="en-US">
              <a:latin typeface="Arial" charset="0"/>
            </a:endParaRPr>
          </a:p>
        </p:txBody>
      </p:sp>
      <p:sp>
        <p:nvSpPr>
          <p:cNvPr id="118788" name="Slide Number Placeholder 3"/>
          <p:cNvSpPr>
            <a:spLocks noGrp="1"/>
          </p:cNvSpPr>
          <p:nvPr>
            <p:ph type="sldNum" sz="quarter" idx="5"/>
          </p:nvPr>
        </p:nvSpPr>
        <p:spPr>
          <a:noFill/>
        </p:spPr>
        <p:txBody>
          <a:bodyPr/>
          <a:lstStyle/>
          <a:p>
            <a:fld id="{F0464C3F-85D4-4736-8D22-F0168B9C9FF9}" type="slidenum">
              <a:rPr lang="en-GB" altLang="en-US" smtClean="0">
                <a:solidFill>
                  <a:prstClr val="black"/>
                </a:solidFill>
              </a:rPr>
              <a:pPr/>
              <a:t>15</a:t>
            </a:fld>
            <a:endParaRPr lang="en-GB"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a:p>
        </p:txBody>
      </p:sp>
      <p:sp>
        <p:nvSpPr>
          <p:cNvPr id="4" name="Slide Number Placeholder 3"/>
          <p:cNvSpPr>
            <a:spLocks noGrp="1"/>
          </p:cNvSpPr>
          <p:nvPr>
            <p:ph type="sldNum" sz="quarter" idx="5"/>
          </p:nvPr>
        </p:nvSpPr>
        <p:spPr/>
        <p:txBody>
          <a:bodyPr/>
          <a:lstStyle/>
          <a:p>
            <a:pPr>
              <a:defRPr/>
            </a:pPr>
            <a:fld id="{219E8ECC-2E5F-4BC1-BB5F-BA1FB8A19972}" type="slidenum">
              <a:rPr lang="en-GB" smtClean="0">
                <a:solidFill>
                  <a:prstClr val="black"/>
                </a:solidFill>
              </a:rPr>
              <a:pPr>
                <a:defRPr/>
              </a:pPr>
              <a:t>16</a:t>
            </a:fld>
            <a:endParaRPr lang="en-GB">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D9769C0-4307-48DB-BCA5-852DDBB72BBB}" type="datetimeFigureOut">
              <a:rPr lang="en-GB" smtClean="0"/>
              <a:pPr/>
              <a:t>16/02/2026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6756B2-D00D-4615-914C-8DD9C1778ABA}"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9769C0-4307-48DB-BCA5-852DDBB72BBB}" type="datetimeFigureOut">
              <a:rPr lang="en-GB" smtClean="0"/>
              <a:pPr/>
              <a:t>16/02/2026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6756B2-D00D-4615-914C-8DD9C1778ABA}"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9769C0-4307-48DB-BCA5-852DDBB72BBB}" type="datetimeFigureOut">
              <a:rPr lang="en-GB" smtClean="0"/>
              <a:pPr/>
              <a:t>16/02/2026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6756B2-D00D-4615-914C-8DD9C1778ABA}"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3B3AEE-1A8A-40FB-9A16-ABDB098DE1AE}" type="slidenum">
              <a:rPr lang="en-GB" altLang="en-US">
                <a:solidFill>
                  <a:srgbClr val="000000"/>
                </a:solidFill>
              </a:rPr>
              <a:pPr>
                <a:defRPr/>
              </a:pPr>
              <a:t>‹#›</a:t>
            </a:fld>
            <a:endParaRPr lang="en-GB" alt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E83D14-F1F5-4122-AABD-B72F916BE880}" type="slidenum">
              <a:rPr lang="en-GB" altLang="en-US">
                <a:solidFill>
                  <a:srgbClr val="000000"/>
                </a:solidFill>
              </a:rPr>
              <a:pPr>
                <a:defRPr/>
              </a:pPr>
              <a:t>‹#›</a:t>
            </a:fld>
            <a:endParaRPr lang="en-GB" alt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E9DBBD-D3B3-4F8F-A1FC-5C90FA608AC3}" type="slidenum">
              <a:rPr lang="en-GB" altLang="en-US">
                <a:solidFill>
                  <a:srgbClr val="000000"/>
                </a:solidFill>
              </a:rPr>
              <a:pPr>
                <a:defRPr/>
              </a:pPr>
              <a:t>‹#›</a:t>
            </a:fld>
            <a:endParaRPr lang="en-GB" alt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3CB32E-AAA7-4736-9412-DAFF098BA9F0}" type="slidenum">
              <a:rPr lang="en-GB" altLang="en-US">
                <a:solidFill>
                  <a:srgbClr val="000000"/>
                </a:solidFill>
              </a:rPr>
              <a:pPr>
                <a:defRPr/>
              </a:pPr>
              <a:t>‹#›</a:t>
            </a:fld>
            <a:endParaRPr lang="en-GB" alt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D3CB2A8-9A35-46F3-A58F-93BD89D35964}" type="slidenum">
              <a:rPr lang="en-GB" altLang="en-US">
                <a:solidFill>
                  <a:srgbClr val="000000"/>
                </a:solidFill>
              </a:rPr>
              <a:pPr>
                <a:defRPr/>
              </a:pPr>
              <a:t>‹#›</a:t>
            </a:fld>
            <a:endParaRPr lang="en-GB" alt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63AC89-7079-45D4-9E96-5FE899141658}" type="slidenum">
              <a:rPr lang="en-GB" altLang="en-US">
                <a:solidFill>
                  <a:srgbClr val="000000"/>
                </a:solidFill>
              </a:rPr>
              <a:pPr>
                <a:defRPr/>
              </a:pPr>
              <a:t>‹#›</a:t>
            </a:fld>
            <a:endParaRPr lang="en-GB" alt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CC0921-1CDC-4337-9036-1BE789E4C20F}" type="slidenum">
              <a:rPr lang="en-GB" altLang="en-US">
                <a:solidFill>
                  <a:srgbClr val="000000"/>
                </a:solidFill>
              </a:rPr>
              <a:pPr>
                <a:defRPr/>
              </a:pPr>
              <a:t>‹#›</a:t>
            </a:fld>
            <a:endParaRPr lang="en-GB" alt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38AAAB-0826-41C6-A5AD-74412D5D6B05}" type="slidenum">
              <a:rPr lang="en-GB" altLang="en-US">
                <a:solidFill>
                  <a:srgbClr val="000000"/>
                </a:solidFill>
              </a:rPr>
              <a:pPr>
                <a:defRPr/>
              </a:pPr>
              <a:t>‹#›</a:t>
            </a:fld>
            <a:endParaRPr lang="en-GB" alt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9769C0-4307-48DB-BCA5-852DDBB72BBB}" type="datetimeFigureOut">
              <a:rPr lang="en-GB" smtClean="0"/>
              <a:pPr/>
              <a:t>16/02/2026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6756B2-D00D-4615-914C-8DD9C1778ABA}"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53023B-2E3B-4DCD-88E7-815612493F42}" type="slidenum">
              <a:rPr lang="en-GB" altLang="en-US">
                <a:solidFill>
                  <a:srgbClr val="000000"/>
                </a:solidFill>
              </a:rPr>
              <a:pPr>
                <a:defRPr/>
              </a:pPr>
              <a:t>‹#›</a:t>
            </a:fld>
            <a:endParaRPr lang="en-GB" alt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92B03-94D4-4F52-90F8-5BC96347F7E0}" type="slidenum">
              <a:rPr lang="en-GB" altLang="en-US">
                <a:solidFill>
                  <a:srgbClr val="000000"/>
                </a:solidFill>
              </a:rPr>
              <a:pPr>
                <a:defRPr/>
              </a:pPr>
              <a:t>‹#›</a:t>
            </a:fld>
            <a:endParaRPr lang="en-GB" alt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75953C-C5D5-4609-9EBC-6D8B656B89E4}" type="slidenum">
              <a:rPr lang="en-GB" altLang="en-US">
                <a:solidFill>
                  <a:srgbClr val="000000"/>
                </a:solidFill>
              </a:rPr>
              <a:pPr>
                <a:defRPr/>
              </a:pPr>
              <a:t>‹#›</a:t>
            </a:fld>
            <a:endParaRPr lang="en-GB" alt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F743C3-1BC8-40DB-8F0A-F46D16CB41C6}" type="slidenum">
              <a:rPr lang="en-GB" altLang="en-US">
                <a:solidFill>
                  <a:srgbClr val="000000"/>
                </a:solidFill>
              </a:rPr>
              <a:pPr>
                <a:defRPr/>
              </a:pPr>
              <a:t>‹#›</a:t>
            </a:fld>
            <a:endParaRPr lang="en-GB" alt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457200" y="1600200"/>
            <a:ext cx="8229600" cy="4525963"/>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79771F-765F-4851-8F8F-3B48527A82D5}" type="slidenum">
              <a:rPr lang="en-GB" altLang="en-US">
                <a:solidFill>
                  <a:srgbClr val="000000"/>
                </a:solidFill>
              </a:rPr>
              <a:pPr>
                <a:defRPr/>
              </a:pPr>
              <a:t>‹#›</a:t>
            </a:fld>
            <a:endParaRPr lang="en-GB" alt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a:p>
        </p:txBody>
      </p:sp>
      <p:sp>
        <p:nvSpPr>
          <p:cNvPr id="4" name="Date Placeholder 3"/>
          <p:cNvSpPr>
            <a:spLocks noGrp="1"/>
          </p:cNvSpPr>
          <p:nvPr>
            <p:ph type="dt" sz="half" idx="10"/>
          </p:nvPr>
        </p:nvSpPr>
        <p:spPr>
          <a:xfrm>
            <a:off x="685800" y="6248400"/>
            <a:ext cx="1905000" cy="457200"/>
          </a:xfrm>
        </p:spPr>
        <p:txBody>
          <a:bodyPr/>
          <a:lstStyle>
            <a:lvl1pPr>
              <a:defRPr>
                <a:solidFill>
                  <a:prstClr val="black">
                    <a:tint val="75000"/>
                  </a:prstClr>
                </a:solidFill>
              </a:defRPr>
            </a:lvl1pPr>
          </a:lstStyle>
          <a:p>
            <a:pPr>
              <a:defRPr/>
            </a:pPr>
            <a:endParaRPr lang="en-GB"/>
          </a:p>
        </p:txBody>
      </p:sp>
      <p:sp>
        <p:nvSpPr>
          <p:cNvPr id="5" name="Footer Placeholder 4"/>
          <p:cNvSpPr>
            <a:spLocks noGrp="1"/>
          </p:cNvSpPr>
          <p:nvPr>
            <p:ph type="ftr" sz="quarter" idx="11"/>
          </p:nvPr>
        </p:nvSpPr>
        <p:spPr>
          <a:xfrm>
            <a:off x="3124200" y="6248400"/>
            <a:ext cx="2895600" cy="457200"/>
          </a:xfrm>
        </p:spPr>
        <p:txBody>
          <a:bodyPr/>
          <a:lstStyle>
            <a:lvl1pPr>
              <a:defRPr>
                <a:solidFill>
                  <a:prstClr val="black">
                    <a:tint val="75000"/>
                  </a:prstClr>
                </a:solidFill>
              </a:defRPr>
            </a:lvl1pPr>
          </a:lstStyle>
          <a:p>
            <a:pPr>
              <a:defRPr/>
            </a:pPr>
            <a:endParaRPr lang="en-GB"/>
          </a:p>
        </p:txBody>
      </p:sp>
      <p:sp>
        <p:nvSpPr>
          <p:cNvPr id="6" name="Slide Number Placeholder 5"/>
          <p:cNvSpPr>
            <a:spLocks noGrp="1"/>
          </p:cNvSpPr>
          <p:nvPr>
            <p:ph type="sldNum" sz="quarter" idx="12"/>
          </p:nvPr>
        </p:nvSpPr>
        <p:spPr>
          <a:xfrm>
            <a:off x="6553200" y="6248400"/>
            <a:ext cx="1905000" cy="457200"/>
          </a:xfrm>
        </p:spPr>
        <p:txBody>
          <a:bodyPr/>
          <a:lstStyle>
            <a:lvl1pPr>
              <a:defRPr>
                <a:solidFill>
                  <a:srgbClr val="898989"/>
                </a:solidFill>
              </a:defRPr>
            </a:lvl1pPr>
          </a:lstStyle>
          <a:p>
            <a:pPr>
              <a:defRPr/>
            </a:pPr>
            <a:fld id="{13FA19BF-BB9A-4EA0-8206-F8B8249B7260}" type="slidenum">
              <a:rPr lang="en-GB" altLang="en-US"/>
              <a:pPr>
                <a:defRPr/>
              </a:pPr>
              <a:t>‹#›</a:t>
            </a:fld>
            <a:endParaRPr lang="en-GB" altLang="en-US"/>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9769C0-4307-48DB-BCA5-852DDBB72BBB}" type="datetimeFigureOut">
              <a:rPr lang="en-GB" smtClean="0"/>
              <a:pPr/>
              <a:t>16/02/2026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6756B2-D00D-4615-914C-8DD9C1778ABA}"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D9769C0-4307-48DB-BCA5-852DDBB72BBB}" type="datetimeFigureOut">
              <a:rPr lang="en-GB" smtClean="0"/>
              <a:pPr/>
              <a:t>16/02/2026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6756B2-D00D-4615-914C-8DD9C1778ABA}"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D9769C0-4307-48DB-BCA5-852DDBB72BBB}" type="datetimeFigureOut">
              <a:rPr lang="en-GB" smtClean="0"/>
              <a:pPr/>
              <a:t>16/02/2026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F6756B2-D00D-4615-914C-8DD9C1778ABA}"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D9769C0-4307-48DB-BCA5-852DDBB72BBB}" type="datetimeFigureOut">
              <a:rPr lang="en-GB" smtClean="0"/>
              <a:pPr/>
              <a:t>16/02/2026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F6756B2-D00D-4615-914C-8DD9C1778ABA}"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9769C0-4307-48DB-BCA5-852DDBB72BBB}" type="datetimeFigureOut">
              <a:rPr lang="en-GB" smtClean="0"/>
              <a:pPr/>
              <a:t>16/02/2026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F6756B2-D00D-4615-914C-8DD9C1778ABA}"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9769C0-4307-48DB-BCA5-852DDBB72BBB}" type="datetimeFigureOut">
              <a:rPr lang="en-GB" smtClean="0"/>
              <a:pPr/>
              <a:t>16/02/2026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6756B2-D00D-4615-914C-8DD9C1778ABA}"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9769C0-4307-48DB-BCA5-852DDBB72BBB}" type="datetimeFigureOut">
              <a:rPr lang="en-GB" smtClean="0"/>
              <a:pPr/>
              <a:t>16/02/2026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6756B2-D00D-4615-914C-8DD9C1778ABA}"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9769C0-4307-48DB-BCA5-852DDBB72BBB}" type="datetimeFigureOut">
              <a:rPr lang="en-GB" smtClean="0"/>
              <a:pPr/>
              <a:t>16/02/2026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6756B2-D00D-4615-914C-8DD9C1778ABA}"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B17D3FD0-7024-4DF2-A61F-7E7D745C07C9}"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qmscotland.sharepoint.com/qmscotland.sharepoint.com/upload.wikimedia.org/wikipedia/commons/f/fe/Nitrogen_Cycle.svg"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2.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oleObject" Target="../embeddings/oleObject2.bin"/><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1.emf"/></Relationships>
</file>

<file path=ppt/slides/_rels/slide33.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gif"/><Relationship Id="rId1" Type="http://schemas.openxmlformats.org/officeDocument/2006/relationships/slideLayout" Target="../slideLayouts/slideLayout13.xml"/><Relationship Id="rId5" Type="http://schemas.openxmlformats.org/officeDocument/2006/relationships/image" Target="../media/image58.gif"/><Relationship Id="rId4" Type="http://schemas.openxmlformats.org/officeDocument/2006/relationships/image" Target="../media/image5.gif"/></Relationships>
</file>

<file path=ppt/slides/_rels/slide52.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gif"/><Relationship Id="rId1" Type="http://schemas.openxmlformats.org/officeDocument/2006/relationships/slideLayout" Target="../slideLayouts/slideLayout13.xml"/><Relationship Id="rId5" Type="http://schemas.openxmlformats.org/officeDocument/2006/relationships/image" Target="../media/image58.gif"/><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395288" y="1844675"/>
            <a:ext cx="5545137" cy="1470025"/>
          </a:xfrm>
        </p:spPr>
        <p:txBody>
          <a:bodyPr/>
          <a:lstStyle/>
          <a:p>
            <a:pPr eaLnBrk="1" hangingPunct="1"/>
            <a:r>
              <a:rPr lang="en-GB" sz="4000" b="1">
                <a:solidFill>
                  <a:srgbClr val="FFFF00"/>
                </a:solidFill>
              </a:rPr>
              <a:t>Grass </a:t>
            </a:r>
            <a:br>
              <a:rPr lang="en-GB" sz="4000" b="1">
                <a:solidFill>
                  <a:srgbClr val="FFFF00"/>
                </a:solidFill>
              </a:rPr>
            </a:br>
            <a:r>
              <a:rPr lang="en-GB" sz="4000" b="1">
                <a:solidFill>
                  <a:srgbClr val="FFFF00"/>
                </a:solidFill>
              </a:rPr>
              <a:t>the </a:t>
            </a:r>
            <a:r>
              <a:rPr lang="en-GB" sz="4000" b="1" u="sng">
                <a:solidFill>
                  <a:srgbClr val="FFFF00"/>
                </a:solidFill>
              </a:rPr>
              <a:t>Low Cost </a:t>
            </a:r>
            <a:r>
              <a:rPr lang="en-GB" sz="4000" b="1">
                <a:solidFill>
                  <a:srgbClr val="FFFF00"/>
                </a:solidFill>
              </a:rPr>
              <a:t>Feed?</a:t>
            </a:r>
            <a:br>
              <a:rPr lang="en-GB" sz="4000" b="1">
                <a:solidFill>
                  <a:srgbClr val="FFFF00"/>
                </a:solidFill>
              </a:rPr>
            </a:br>
            <a:r>
              <a:rPr lang="en-GB" sz="4000" b="1">
                <a:solidFill>
                  <a:srgbClr val="FFFF00"/>
                </a:solidFill>
              </a:rPr>
              <a:t>Can we use it better?</a:t>
            </a:r>
            <a:br>
              <a:rPr lang="en-GB" sz="4000" b="1">
                <a:solidFill>
                  <a:srgbClr val="FFFF00"/>
                </a:solidFill>
              </a:rPr>
            </a:br>
            <a:br>
              <a:rPr lang="en-GB" sz="4000" b="1">
                <a:solidFill>
                  <a:srgbClr val="FFFF00"/>
                </a:solidFill>
              </a:rPr>
            </a:br>
            <a:endParaRPr lang="en-GB" sz="4000" b="1">
              <a:solidFill>
                <a:srgbClr val="FFFF00"/>
              </a:solidFill>
            </a:endParaRPr>
          </a:p>
        </p:txBody>
      </p:sp>
      <p:sp>
        <p:nvSpPr>
          <p:cNvPr id="19459" name="Rectangle 3"/>
          <p:cNvSpPr>
            <a:spLocks noGrp="1" noChangeArrowheads="1"/>
          </p:cNvSpPr>
          <p:nvPr>
            <p:ph type="subTitle" idx="1"/>
          </p:nvPr>
        </p:nvSpPr>
        <p:spPr>
          <a:xfrm>
            <a:off x="0" y="5105400"/>
            <a:ext cx="5867400" cy="1752600"/>
          </a:xfrm>
        </p:spPr>
        <p:txBody>
          <a:bodyPr/>
          <a:lstStyle/>
          <a:p>
            <a:pPr eaLnBrk="1" hangingPunct="1"/>
            <a:r>
              <a:rPr lang="en-GB" sz="2800">
                <a:solidFill>
                  <a:srgbClr val="FFFF00"/>
                </a:solidFill>
              </a:rPr>
              <a:t>Charlie Morgan GrassMaster Ltd</a:t>
            </a:r>
          </a:p>
          <a:p>
            <a:pPr eaLnBrk="1" hangingPunct="1"/>
            <a:r>
              <a:rPr lang="en-GB" sz="2800">
                <a:solidFill>
                  <a:srgbClr val="FFFF00"/>
                </a:solidFill>
              </a:rPr>
              <a:t>Integrating Production and Environment</a:t>
            </a:r>
          </a:p>
        </p:txBody>
      </p:sp>
      <p:pic>
        <p:nvPicPr>
          <p:cNvPr id="19460" name="Picture 4" descr="Picture1"/>
          <p:cNvPicPr>
            <a:picLocks noChangeAspect="1" noChangeArrowheads="1"/>
          </p:cNvPicPr>
          <p:nvPr/>
        </p:nvPicPr>
        <p:blipFill>
          <a:blip r:embed="rId2" cstate="print"/>
          <a:srcRect/>
          <a:stretch>
            <a:fillRect/>
          </a:stretch>
        </p:blipFill>
        <p:spPr bwMode="auto">
          <a:xfrm>
            <a:off x="6011863" y="1700213"/>
            <a:ext cx="3132137" cy="2617787"/>
          </a:xfrm>
          <a:prstGeom prst="rect">
            <a:avLst/>
          </a:prstGeom>
          <a:noFill/>
          <a:ln w="9525">
            <a:noFill/>
            <a:miter lim="800000"/>
            <a:headEnd/>
            <a:tailEnd/>
          </a:ln>
        </p:spPr>
      </p:pic>
      <p:pic>
        <p:nvPicPr>
          <p:cNvPr id="19461" name="Picture 11" descr="dairy"/>
          <p:cNvPicPr>
            <a:picLocks noChangeAspect="1" noChangeArrowheads="1"/>
          </p:cNvPicPr>
          <p:nvPr/>
        </p:nvPicPr>
        <p:blipFill>
          <a:blip r:embed="rId3" cstate="print"/>
          <a:srcRect/>
          <a:stretch>
            <a:fillRect/>
          </a:stretch>
        </p:blipFill>
        <p:spPr bwMode="auto">
          <a:xfrm>
            <a:off x="6011863" y="0"/>
            <a:ext cx="3132137" cy="2082800"/>
          </a:xfrm>
          <a:prstGeom prst="rect">
            <a:avLst/>
          </a:prstGeom>
          <a:solidFill>
            <a:schemeClr val="bg1"/>
          </a:solidFill>
          <a:ln w="9525">
            <a:noFill/>
            <a:miter lim="800000"/>
            <a:headEnd/>
            <a:tailEnd/>
          </a:ln>
        </p:spPr>
      </p:pic>
      <p:pic>
        <p:nvPicPr>
          <p:cNvPr id="10" name="Picture 9"/>
          <p:cNvPicPr>
            <a:picLocks noChangeAspect="1" noChangeArrowheads="1"/>
          </p:cNvPicPr>
          <p:nvPr/>
        </p:nvPicPr>
        <p:blipFill>
          <a:blip r:embed="rId4" cstate="print"/>
          <a:srcRect/>
          <a:stretch>
            <a:fillRect/>
          </a:stretch>
        </p:blipFill>
        <p:spPr bwMode="auto">
          <a:xfrm>
            <a:off x="6011863" y="3573463"/>
            <a:ext cx="3132137" cy="1719262"/>
          </a:xfrm>
          <a:prstGeom prst="rect">
            <a:avLst/>
          </a:prstGeom>
          <a:ln>
            <a:noFill/>
          </a:ln>
          <a:effectLst>
            <a:outerShdw blurRad="292100" dist="139700" dir="2700000" algn="tl" rotWithShape="0">
              <a:srgbClr val="333333">
                <a:alpha val="65000"/>
              </a:srgbClr>
            </a:outerShdw>
          </a:effectLst>
        </p:spPr>
      </p:pic>
      <p:pic>
        <p:nvPicPr>
          <p:cNvPr id="19463" name="Picture 21"/>
          <p:cNvPicPr>
            <a:picLocks noChangeAspect="1" noChangeArrowheads="1"/>
          </p:cNvPicPr>
          <p:nvPr/>
        </p:nvPicPr>
        <p:blipFill>
          <a:blip r:embed="rId5" cstate="print"/>
          <a:srcRect/>
          <a:stretch>
            <a:fillRect/>
          </a:stretch>
        </p:blipFill>
        <p:spPr bwMode="auto">
          <a:xfrm>
            <a:off x="6011863" y="5157788"/>
            <a:ext cx="3132137" cy="1700212"/>
          </a:xfrm>
          <a:prstGeom prst="rect">
            <a:avLst/>
          </a:prstGeom>
          <a:noFill/>
          <a:ln w="12700">
            <a:noFill/>
            <a:miter lim="800000"/>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ile:Nitrogen Cycle.svg">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altLang="en-US"/>
          </a:p>
        </p:txBody>
      </p:sp>
      <p:pic>
        <p:nvPicPr>
          <p:cNvPr id="13315" name="Content Placeholder 3" descr="P:\Breeding Sheep\Images\MG &amp; Peithyll grassland pics August 2011\Mynydd Gorddu &amp; Peithyll August 2011 056.jpg"/>
          <p:cNvPicPr>
            <a:picLocks noGrp="1"/>
          </p:cNvPicPr>
          <p:nvPr>
            <p:ph idx="1"/>
          </p:nvPr>
        </p:nvPicPr>
        <p:blipFill>
          <a:blip r:embed="rId2" cstate="print"/>
          <a:srcRect/>
          <a:stretch>
            <a:fillRect/>
          </a:stretch>
        </p:blipFill>
        <p:spPr>
          <a:xfrm>
            <a:off x="0" y="0"/>
            <a:ext cx="5651500" cy="6669088"/>
          </a:xfrm>
        </p:spPr>
      </p:pic>
      <p:sp>
        <p:nvSpPr>
          <p:cNvPr id="13316" name="TextBox 5"/>
          <p:cNvSpPr txBox="1">
            <a:spLocks noChangeArrowheads="1"/>
          </p:cNvSpPr>
          <p:nvPr/>
        </p:nvSpPr>
        <p:spPr bwMode="auto">
          <a:xfrm>
            <a:off x="5651500" y="2636838"/>
            <a:ext cx="3492500" cy="1323975"/>
          </a:xfrm>
          <a:prstGeom prst="rect">
            <a:avLst/>
          </a:prstGeom>
          <a:solidFill>
            <a:schemeClr val="accent2"/>
          </a:solidFill>
          <a:ln w="9525">
            <a:noFill/>
            <a:miter lim="800000"/>
            <a:headEnd/>
            <a:tailEnd/>
          </a:ln>
        </p:spPr>
        <p:txBody>
          <a:bodyPr>
            <a:spAutoFit/>
          </a:bodyPr>
          <a:lstStyle/>
          <a:p>
            <a:pPr fontAlgn="base">
              <a:spcBef>
                <a:spcPct val="0"/>
              </a:spcBef>
              <a:spcAft>
                <a:spcPct val="0"/>
              </a:spcAft>
            </a:pPr>
            <a:r>
              <a:rPr lang="en-GB" altLang="en-US" sz="4000" b="1">
                <a:solidFill>
                  <a:srgbClr val="FFC000"/>
                </a:solidFill>
              </a:rPr>
              <a:t>Farm Nitrogen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0"/>
          <p:cNvPicPr>
            <a:picLocks noChangeAspect="1" noChangeArrowheads="1"/>
          </p:cNvPicPr>
          <p:nvPr/>
        </p:nvPicPr>
        <p:blipFill>
          <a:blip r:embed="rId2" cstate="print"/>
          <a:srcRect/>
          <a:stretch>
            <a:fillRect/>
          </a:stretch>
        </p:blipFill>
        <p:spPr bwMode="auto">
          <a:xfrm>
            <a:off x="1763713" y="1844675"/>
            <a:ext cx="3313112" cy="3240088"/>
          </a:xfrm>
          <a:prstGeom prst="rect">
            <a:avLst/>
          </a:prstGeom>
          <a:noFill/>
          <a:ln w="9525">
            <a:noFill/>
            <a:miter lim="800000"/>
            <a:headEnd/>
            <a:tailEnd/>
          </a:ln>
        </p:spPr>
      </p:pic>
      <p:sp>
        <p:nvSpPr>
          <p:cNvPr id="14339" name="Rectangle 5"/>
          <p:cNvSpPr>
            <a:spLocks noChangeArrowheads="1"/>
          </p:cNvSpPr>
          <p:nvPr/>
        </p:nvSpPr>
        <p:spPr bwMode="auto">
          <a:xfrm>
            <a:off x="1763713" y="1844675"/>
            <a:ext cx="3313112" cy="3240088"/>
          </a:xfrm>
          <a:prstGeom prst="rect">
            <a:avLst/>
          </a:prstGeom>
          <a:noFill/>
          <a:ln w="9525">
            <a:solidFill>
              <a:schemeClr val="tx1"/>
            </a:solidFill>
            <a:miter lim="800000"/>
            <a:headEnd/>
            <a:tailEnd/>
          </a:ln>
        </p:spPr>
        <p:txBody>
          <a:bodyPr wrap="none" anchor="ctr"/>
          <a:lstStyle/>
          <a:p>
            <a:pPr algn="ctr" fontAlgn="base">
              <a:spcBef>
                <a:spcPct val="0"/>
              </a:spcBef>
              <a:spcAft>
                <a:spcPct val="0"/>
              </a:spcAft>
            </a:pPr>
            <a:endParaRPr lang="en-US" altLang="en-US" sz="2800">
              <a:solidFill>
                <a:srgbClr val="000000"/>
              </a:solidFill>
            </a:endParaRPr>
          </a:p>
        </p:txBody>
      </p:sp>
      <p:grpSp>
        <p:nvGrpSpPr>
          <p:cNvPr id="2" name="Group 42"/>
          <p:cNvGrpSpPr>
            <a:grpSpLocks/>
          </p:cNvGrpSpPr>
          <p:nvPr/>
        </p:nvGrpSpPr>
        <p:grpSpPr bwMode="auto">
          <a:xfrm>
            <a:off x="3060700" y="404813"/>
            <a:ext cx="5903913" cy="3217862"/>
            <a:chOff x="1928" y="255"/>
            <a:chExt cx="3719" cy="2027"/>
          </a:xfrm>
          <a:solidFill>
            <a:schemeClr val="accent2">
              <a:lumMod val="60000"/>
              <a:lumOff val="40000"/>
            </a:schemeClr>
          </a:solidFill>
        </p:grpSpPr>
        <p:sp>
          <p:nvSpPr>
            <p:cNvPr id="2066" name="Text Box 18"/>
            <p:cNvSpPr txBox="1">
              <a:spLocks noChangeArrowheads="1"/>
            </p:cNvSpPr>
            <p:nvPr/>
          </p:nvSpPr>
          <p:spPr bwMode="auto">
            <a:xfrm>
              <a:off x="3140" y="766"/>
              <a:ext cx="116" cy="231"/>
            </a:xfrm>
            <a:prstGeom prst="rect">
              <a:avLst/>
            </a:prstGeom>
            <a:grpFill/>
            <a:ln w="9525">
              <a:noFill/>
              <a:miter lim="800000"/>
              <a:headEnd/>
              <a:tailEnd/>
            </a:ln>
            <a:effectLst/>
          </p:spPr>
          <p:txBody>
            <a:bodyPr wrap="none">
              <a:spAutoFit/>
            </a:bodyPr>
            <a:lstStyle/>
            <a:p>
              <a:pPr>
                <a:defRPr/>
              </a:pPr>
              <a:endParaRPr lang="en-US">
                <a:solidFill>
                  <a:srgbClr val="000000"/>
                </a:solidFill>
                <a:cs typeface="Arial" charset="0"/>
              </a:endParaRPr>
            </a:p>
          </p:txBody>
        </p:sp>
        <p:sp>
          <p:nvSpPr>
            <p:cNvPr id="2067" name="Rectangle 19"/>
            <p:cNvSpPr>
              <a:spLocks noChangeArrowheads="1"/>
            </p:cNvSpPr>
            <p:nvPr/>
          </p:nvSpPr>
          <p:spPr bwMode="auto">
            <a:xfrm>
              <a:off x="1928" y="255"/>
              <a:ext cx="1044" cy="590"/>
            </a:xfrm>
            <a:prstGeom prst="rect">
              <a:avLst/>
            </a:prstGeom>
            <a:grpFill/>
            <a:ln w="9525">
              <a:solidFill>
                <a:schemeClr val="tx1"/>
              </a:solidFill>
              <a:miter lim="800000"/>
              <a:headEnd/>
              <a:tailEnd/>
            </a:ln>
            <a:effectLst/>
          </p:spPr>
          <p:txBody>
            <a:bodyPr wrap="none" anchor="ctr"/>
            <a:lstStyle/>
            <a:p>
              <a:pPr algn="ctr">
                <a:defRPr/>
              </a:pPr>
              <a:r>
                <a:rPr lang="en-GB" sz="2000">
                  <a:solidFill>
                    <a:srgbClr val="000000"/>
                  </a:solidFill>
                  <a:cs typeface="Arial" charset="0"/>
                </a:rPr>
                <a:t>Atmosphere</a:t>
              </a:r>
            </a:p>
          </p:txBody>
        </p:sp>
        <p:sp>
          <p:nvSpPr>
            <p:cNvPr id="2069" name="Rectangle 21"/>
            <p:cNvSpPr>
              <a:spLocks noChangeArrowheads="1"/>
            </p:cNvSpPr>
            <p:nvPr/>
          </p:nvSpPr>
          <p:spPr bwMode="auto">
            <a:xfrm>
              <a:off x="3198" y="300"/>
              <a:ext cx="1633" cy="499"/>
            </a:xfrm>
            <a:prstGeom prst="rect">
              <a:avLst/>
            </a:prstGeom>
            <a:grpFill/>
            <a:ln w="9525">
              <a:solidFill>
                <a:schemeClr val="tx1"/>
              </a:solidFill>
              <a:miter lim="800000"/>
              <a:headEnd/>
              <a:tailEnd/>
            </a:ln>
            <a:effectLst/>
          </p:spPr>
          <p:txBody>
            <a:bodyPr wrap="none" anchor="ctr"/>
            <a:lstStyle/>
            <a:p>
              <a:pPr algn="ctr">
                <a:defRPr/>
              </a:pPr>
              <a:r>
                <a:rPr lang="en-GB" sz="2000">
                  <a:solidFill>
                    <a:srgbClr val="000000"/>
                  </a:solidFill>
                  <a:cs typeface="Arial" charset="0"/>
                </a:rPr>
                <a:t>Soils - mineralisation</a:t>
              </a:r>
            </a:p>
          </p:txBody>
        </p:sp>
        <p:sp>
          <p:nvSpPr>
            <p:cNvPr id="2070" name="Rectangle 22"/>
            <p:cNvSpPr>
              <a:spLocks noChangeArrowheads="1"/>
            </p:cNvSpPr>
            <p:nvPr/>
          </p:nvSpPr>
          <p:spPr bwMode="auto">
            <a:xfrm>
              <a:off x="3833" y="981"/>
              <a:ext cx="1225" cy="454"/>
            </a:xfrm>
            <a:prstGeom prst="rect">
              <a:avLst/>
            </a:prstGeom>
            <a:grpFill/>
            <a:ln w="9525">
              <a:solidFill>
                <a:schemeClr val="tx1"/>
              </a:solidFill>
              <a:miter lim="800000"/>
              <a:headEnd/>
              <a:tailEnd/>
            </a:ln>
            <a:effectLst/>
          </p:spPr>
          <p:txBody>
            <a:bodyPr wrap="none" anchor="ctr"/>
            <a:lstStyle/>
            <a:p>
              <a:pPr algn="ctr">
                <a:defRPr/>
              </a:pPr>
              <a:r>
                <a:rPr lang="en-GB" sz="2000">
                  <a:solidFill>
                    <a:srgbClr val="000000"/>
                  </a:solidFill>
                  <a:cs typeface="Arial" charset="0"/>
                </a:rPr>
                <a:t>Clover</a:t>
              </a:r>
            </a:p>
          </p:txBody>
        </p:sp>
        <p:sp>
          <p:nvSpPr>
            <p:cNvPr id="2072" name="Rectangle 24"/>
            <p:cNvSpPr>
              <a:spLocks noChangeArrowheads="1"/>
            </p:cNvSpPr>
            <p:nvPr/>
          </p:nvSpPr>
          <p:spPr bwMode="auto">
            <a:xfrm>
              <a:off x="3742" y="1706"/>
              <a:ext cx="1905" cy="576"/>
            </a:xfrm>
            <a:prstGeom prst="rect">
              <a:avLst/>
            </a:prstGeom>
            <a:grpFill/>
            <a:ln w="9525">
              <a:solidFill>
                <a:schemeClr val="tx1"/>
              </a:solidFill>
              <a:miter lim="800000"/>
              <a:headEnd/>
              <a:tailEnd/>
            </a:ln>
            <a:effectLst/>
          </p:spPr>
          <p:txBody>
            <a:bodyPr wrap="none" anchor="ctr"/>
            <a:lstStyle/>
            <a:p>
              <a:pPr algn="ctr">
                <a:defRPr/>
              </a:pPr>
              <a:r>
                <a:rPr lang="en-GB" sz="2000" dirty="0">
                  <a:solidFill>
                    <a:srgbClr val="000000"/>
                  </a:solidFill>
                  <a:cs typeface="Arial" charset="0"/>
                </a:rPr>
                <a:t>Purchased feed plus straw</a:t>
              </a:r>
            </a:p>
          </p:txBody>
        </p:sp>
        <p:sp>
          <p:nvSpPr>
            <p:cNvPr id="2078" name="AutoShape 30"/>
            <p:cNvSpPr>
              <a:spLocks noChangeArrowheads="1"/>
            </p:cNvSpPr>
            <p:nvPr/>
          </p:nvSpPr>
          <p:spPr bwMode="auto">
            <a:xfrm rot="5206908">
              <a:off x="3198" y="1752"/>
              <a:ext cx="317" cy="499"/>
            </a:xfrm>
            <a:prstGeom prst="downArrow">
              <a:avLst>
                <a:gd name="adj1" fmla="val 50000"/>
                <a:gd name="adj2" fmla="val 39353"/>
              </a:avLst>
            </a:prstGeom>
            <a:grpFill/>
            <a:ln w="9525">
              <a:solidFill>
                <a:schemeClr val="tx1"/>
              </a:solidFill>
              <a:miter lim="800000"/>
              <a:headEnd/>
              <a:tailEnd/>
            </a:ln>
            <a:effectLst/>
          </p:spPr>
          <p:txBody>
            <a:bodyPr wrap="none" anchor="ctr"/>
            <a:lstStyle/>
            <a:p>
              <a:pPr>
                <a:defRPr/>
              </a:pPr>
              <a:endParaRPr lang="en-GB">
                <a:solidFill>
                  <a:srgbClr val="000000"/>
                </a:solidFill>
                <a:cs typeface="Arial" charset="0"/>
              </a:endParaRPr>
            </a:p>
          </p:txBody>
        </p:sp>
        <p:sp>
          <p:nvSpPr>
            <p:cNvPr id="2077" name="AutoShape 29"/>
            <p:cNvSpPr>
              <a:spLocks noChangeArrowheads="1"/>
            </p:cNvSpPr>
            <p:nvPr/>
          </p:nvSpPr>
          <p:spPr bwMode="auto">
            <a:xfrm rot="4233595">
              <a:off x="3334" y="1207"/>
              <a:ext cx="317" cy="499"/>
            </a:xfrm>
            <a:prstGeom prst="downArrow">
              <a:avLst>
                <a:gd name="adj1" fmla="val 50000"/>
                <a:gd name="adj2" fmla="val 39353"/>
              </a:avLst>
            </a:prstGeom>
            <a:grpFill/>
            <a:ln w="9525">
              <a:solidFill>
                <a:schemeClr val="tx1"/>
              </a:solidFill>
              <a:miter lim="800000"/>
              <a:headEnd/>
              <a:tailEnd/>
            </a:ln>
            <a:effectLst/>
          </p:spPr>
          <p:txBody>
            <a:bodyPr wrap="none" anchor="ctr"/>
            <a:lstStyle/>
            <a:p>
              <a:pPr>
                <a:defRPr/>
              </a:pPr>
              <a:endParaRPr lang="en-GB">
                <a:solidFill>
                  <a:srgbClr val="000000"/>
                </a:solidFill>
                <a:cs typeface="Arial" charset="0"/>
              </a:endParaRPr>
            </a:p>
          </p:txBody>
        </p:sp>
        <p:sp>
          <p:nvSpPr>
            <p:cNvPr id="2076" name="AutoShape 28"/>
            <p:cNvSpPr>
              <a:spLocks noChangeArrowheads="1"/>
            </p:cNvSpPr>
            <p:nvPr/>
          </p:nvSpPr>
          <p:spPr bwMode="auto">
            <a:xfrm rot="2058048">
              <a:off x="3016" y="845"/>
              <a:ext cx="317" cy="499"/>
            </a:xfrm>
            <a:prstGeom prst="downArrow">
              <a:avLst>
                <a:gd name="adj1" fmla="val 50000"/>
                <a:gd name="adj2" fmla="val 39353"/>
              </a:avLst>
            </a:prstGeom>
            <a:grpFill/>
            <a:ln w="9525">
              <a:solidFill>
                <a:schemeClr val="tx1"/>
              </a:solidFill>
              <a:miter lim="800000"/>
              <a:headEnd/>
              <a:tailEnd/>
            </a:ln>
            <a:effectLst/>
          </p:spPr>
          <p:txBody>
            <a:bodyPr wrap="none" anchor="ctr"/>
            <a:lstStyle/>
            <a:p>
              <a:pPr>
                <a:defRPr/>
              </a:pPr>
              <a:endParaRPr lang="en-GB">
                <a:solidFill>
                  <a:srgbClr val="000000"/>
                </a:solidFill>
                <a:cs typeface="Arial" charset="0"/>
              </a:endParaRPr>
            </a:p>
          </p:txBody>
        </p:sp>
        <p:sp>
          <p:nvSpPr>
            <p:cNvPr id="2075" name="AutoShape 27"/>
            <p:cNvSpPr>
              <a:spLocks noChangeArrowheads="1"/>
            </p:cNvSpPr>
            <p:nvPr/>
          </p:nvSpPr>
          <p:spPr bwMode="auto">
            <a:xfrm>
              <a:off x="2154" y="709"/>
              <a:ext cx="317" cy="499"/>
            </a:xfrm>
            <a:prstGeom prst="downArrow">
              <a:avLst>
                <a:gd name="adj1" fmla="val 50000"/>
                <a:gd name="adj2" fmla="val 39353"/>
              </a:avLst>
            </a:prstGeom>
            <a:grpFill/>
            <a:ln w="9525">
              <a:solidFill>
                <a:schemeClr val="tx1"/>
              </a:solidFill>
              <a:miter lim="800000"/>
              <a:headEnd/>
              <a:tailEnd/>
            </a:ln>
            <a:effectLst/>
          </p:spPr>
          <p:txBody>
            <a:bodyPr wrap="none" anchor="ctr"/>
            <a:lstStyle/>
            <a:p>
              <a:pPr>
                <a:defRPr/>
              </a:pPr>
              <a:endParaRPr lang="en-GB">
                <a:solidFill>
                  <a:srgbClr val="000000"/>
                </a:solidFill>
                <a:cs typeface="Arial" charset="0"/>
              </a:endParaRPr>
            </a:p>
          </p:txBody>
        </p:sp>
      </p:grpSp>
      <p:grpSp>
        <p:nvGrpSpPr>
          <p:cNvPr id="3" name="Group 44"/>
          <p:cNvGrpSpPr>
            <a:grpSpLocks/>
          </p:cNvGrpSpPr>
          <p:nvPr/>
        </p:nvGrpSpPr>
        <p:grpSpPr bwMode="auto">
          <a:xfrm>
            <a:off x="142844" y="142852"/>
            <a:ext cx="1944688" cy="3649661"/>
            <a:chOff x="113" y="135"/>
            <a:chExt cx="1225" cy="2299"/>
          </a:xfrm>
          <a:solidFill>
            <a:schemeClr val="accent2">
              <a:lumMod val="75000"/>
            </a:schemeClr>
          </a:solidFill>
        </p:grpSpPr>
        <p:sp>
          <p:nvSpPr>
            <p:cNvPr id="2064" name="Rectangle 16"/>
            <p:cNvSpPr>
              <a:spLocks noChangeArrowheads="1"/>
            </p:cNvSpPr>
            <p:nvPr/>
          </p:nvSpPr>
          <p:spPr bwMode="auto">
            <a:xfrm>
              <a:off x="113" y="135"/>
              <a:ext cx="1225" cy="1350"/>
            </a:xfrm>
            <a:prstGeom prst="rect">
              <a:avLst/>
            </a:prstGeom>
            <a:gradFill>
              <a:gsLst>
                <a:gs pos="0">
                  <a:schemeClr val="accent1">
                    <a:shade val="30000"/>
                    <a:satMod val="115000"/>
                    <a:alpha val="50000"/>
                  </a:schemeClr>
                </a:gs>
                <a:gs pos="50000">
                  <a:schemeClr val="accent1">
                    <a:shade val="67500"/>
                    <a:satMod val="115000"/>
                  </a:schemeClr>
                </a:gs>
                <a:gs pos="100000">
                  <a:schemeClr val="accent1">
                    <a:shade val="100000"/>
                    <a:satMod val="115000"/>
                  </a:schemeClr>
                </a:gs>
              </a:gsLst>
              <a:lin ang="5400000" scaled="0"/>
            </a:gradFill>
            <a:ln w="9525">
              <a:solidFill>
                <a:schemeClr val="tx1"/>
              </a:solidFill>
              <a:miter lim="800000"/>
              <a:headEnd/>
              <a:tailEnd/>
            </a:ln>
            <a:effectLst/>
          </p:spPr>
          <p:txBody>
            <a:bodyPr wrap="none" anchor="ctr"/>
            <a:lstStyle/>
            <a:p>
              <a:pPr algn="ctr">
                <a:defRPr/>
              </a:pPr>
              <a:r>
                <a:rPr lang="en-GB" sz="3200" dirty="0">
                  <a:solidFill>
                    <a:srgbClr val="000000"/>
                  </a:solidFill>
                  <a:cs typeface="Arial" charset="0"/>
                </a:rPr>
                <a:t>Fertilisers</a:t>
              </a:r>
            </a:p>
            <a:p>
              <a:pPr algn="ctr">
                <a:defRPr/>
              </a:pPr>
              <a:r>
                <a:rPr lang="en-GB" sz="3200" dirty="0">
                  <a:solidFill>
                    <a:srgbClr val="000000"/>
                  </a:solidFill>
                  <a:cs typeface="Arial" charset="0"/>
                </a:rPr>
                <a:t>Muck &amp;</a:t>
              </a:r>
            </a:p>
            <a:p>
              <a:pPr algn="ctr">
                <a:defRPr/>
              </a:pPr>
              <a:r>
                <a:rPr lang="en-GB" sz="3200" dirty="0">
                  <a:solidFill>
                    <a:srgbClr val="000000"/>
                  </a:solidFill>
                  <a:cs typeface="Arial" charset="0"/>
                </a:rPr>
                <a:t>Slurry</a:t>
              </a:r>
            </a:p>
          </p:txBody>
        </p:sp>
        <p:sp>
          <p:nvSpPr>
            <p:cNvPr id="2086" name="AutoShape 38"/>
            <p:cNvSpPr>
              <a:spLocks noChangeArrowheads="1"/>
            </p:cNvSpPr>
            <p:nvPr/>
          </p:nvSpPr>
          <p:spPr bwMode="auto">
            <a:xfrm rot="3868362">
              <a:off x="446" y="1608"/>
              <a:ext cx="1051" cy="602"/>
            </a:xfrm>
            <a:prstGeom prst="notchedRightArrow">
              <a:avLst>
                <a:gd name="adj1" fmla="val 50000"/>
                <a:gd name="adj2" fmla="val 27600"/>
              </a:avLst>
            </a:prstGeom>
            <a:grpFill/>
            <a:ln w="9525">
              <a:solidFill>
                <a:schemeClr val="tx1"/>
              </a:solidFill>
              <a:miter lim="800000"/>
              <a:headEnd/>
              <a:tailEnd/>
            </a:ln>
            <a:effectLst/>
          </p:spPr>
          <p:txBody>
            <a:bodyPr wrap="none" anchor="ctr"/>
            <a:lstStyle/>
            <a:p>
              <a:pPr>
                <a:defRPr/>
              </a:pPr>
              <a:endParaRPr lang="en-GB">
                <a:solidFill>
                  <a:srgbClr val="000000"/>
                </a:solidFill>
                <a:cs typeface="Arial" charset="0"/>
              </a:endParaRPr>
            </a:p>
          </p:txBody>
        </p:sp>
      </p:grpSp>
      <p:grpSp>
        <p:nvGrpSpPr>
          <p:cNvPr id="4" name="Group 43"/>
          <p:cNvGrpSpPr>
            <a:grpSpLocks/>
          </p:cNvGrpSpPr>
          <p:nvPr/>
        </p:nvGrpSpPr>
        <p:grpSpPr bwMode="auto">
          <a:xfrm>
            <a:off x="468313" y="4437063"/>
            <a:ext cx="7705725" cy="2159000"/>
            <a:chOff x="295" y="2795"/>
            <a:chExt cx="4854" cy="1360"/>
          </a:xfrm>
          <a:solidFill>
            <a:schemeClr val="accent3">
              <a:lumMod val="75000"/>
            </a:schemeClr>
          </a:solidFill>
        </p:grpSpPr>
        <p:sp>
          <p:nvSpPr>
            <p:cNvPr id="2056" name="Rectangle 8"/>
            <p:cNvSpPr>
              <a:spLocks noChangeArrowheads="1"/>
            </p:cNvSpPr>
            <p:nvPr/>
          </p:nvSpPr>
          <p:spPr bwMode="auto">
            <a:xfrm>
              <a:off x="3561" y="3203"/>
              <a:ext cx="1588" cy="772"/>
            </a:xfrm>
            <a:prstGeom prst="rect">
              <a:avLst/>
            </a:prstGeom>
            <a:grpFill/>
            <a:ln w="9525">
              <a:solidFill>
                <a:schemeClr val="tx1"/>
              </a:solidFill>
              <a:miter lim="800000"/>
              <a:headEnd/>
              <a:tailEnd/>
            </a:ln>
            <a:effectLst/>
          </p:spPr>
          <p:txBody>
            <a:bodyPr wrap="none" anchor="ctr"/>
            <a:lstStyle/>
            <a:p>
              <a:pPr algn="ctr">
                <a:defRPr/>
              </a:pPr>
              <a:r>
                <a:rPr lang="en-GB" sz="2000">
                  <a:solidFill>
                    <a:srgbClr val="000000"/>
                  </a:solidFill>
                  <a:cs typeface="Arial" charset="0"/>
                </a:rPr>
                <a:t>Sales </a:t>
              </a:r>
            </a:p>
            <a:p>
              <a:pPr algn="ctr">
                <a:defRPr/>
              </a:pPr>
              <a:r>
                <a:rPr lang="en-GB" sz="2000">
                  <a:solidFill>
                    <a:srgbClr val="000000"/>
                  </a:solidFill>
                  <a:cs typeface="Arial" charset="0"/>
                </a:rPr>
                <a:t>(meat, wool and milk)</a:t>
              </a:r>
            </a:p>
          </p:txBody>
        </p:sp>
        <p:sp>
          <p:nvSpPr>
            <p:cNvPr id="2058" name="Rectangle 10"/>
            <p:cNvSpPr>
              <a:spLocks noChangeArrowheads="1"/>
            </p:cNvSpPr>
            <p:nvPr/>
          </p:nvSpPr>
          <p:spPr bwMode="auto">
            <a:xfrm>
              <a:off x="295" y="3339"/>
              <a:ext cx="1270" cy="771"/>
            </a:xfrm>
            <a:prstGeom prst="rect">
              <a:avLst/>
            </a:prstGeom>
            <a:grpFill/>
            <a:ln w="9525">
              <a:solidFill>
                <a:schemeClr val="tx1"/>
              </a:solidFill>
              <a:miter lim="800000"/>
              <a:headEnd/>
              <a:tailEnd/>
            </a:ln>
            <a:effectLst/>
          </p:spPr>
          <p:txBody>
            <a:bodyPr wrap="none" anchor="ctr"/>
            <a:lstStyle/>
            <a:p>
              <a:pPr algn="ctr">
                <a:defRPr/>
              </a:pPr>
              <a:r>
                <a:rPr lang="en-GB" sz="2000">
                  <a:solidFill>
                    <a:srgbClr val="000000"/>
                  </a:solidFill>
                  <a:cs typeface="Arial" charset="0"/>
                </a:rPr>
                <a:t>Leaching </a:t>
              </a:r>
            </a:p>
            <a:p>
              <a:pPr algn="ctr">
                <a:defRPr/>
              </a:pPr>
              <a:r>
                <a:rPr lang="en-GB" sz="2000">
                  <a:solidFill>
                    <a:srgbClr val="000000"/>
                  </a:solidFill>
                  <a:cs typeface="Arial" charset="0"/>
                </a:rPr>
                <a:t>and run off</a:t>
              </a:r>
            </a:p>
          </p:txBody>
        </p:sp>
        <p:sp>
          <p:nvSpPr>
            <p:cNvPr id="2060" name="Text Box 12"/>
            <p:cNvSpPr txBox="1">
              <a:spLocks noChangeArrowheads="1"/>
            </p:cNvSpPr>
            <p:nvPr/>
          </p:nvSpPr>
          <p:spPr bwMode="auto">
            <a:xfrm>
              <a:off x="2505" y="3397"/>
              <a:ext cx="116" cy="231"/>
            </a:xfrm>
            <a:prstGeom prst="rect">
              <a:avLst/>
            </a:prstGeom>
            <a:grpFill/>
            <a:ln w="9525">
              <a:noFill/>
              <a:miter lim="800000"/>
              <a:headEnd/>
              <a:tailEnd/>
            </a:ln>
            <a:effectLst/>
          </p:spPr>
          <p:txBody>
            <a:bodyPr wrap="none">
              <a:spAutoFit/>
            </a:bodyPr>
            <a:lstStyle/>
            <a:p>
              <a:pPr>
                <a:defRPr/>
              </a:pPr>
              <a:endParaRPr lang="en-US">
                <a:solidFill>
                  <a:srgbClr val="000000"/>
                </a:solidFill>
                <a:cs typeface="Arial" charset="0"/>
              </a:endParaRPr>
            </a:p>
          </p:txBody>
        </p:sp>
        <p:sp>
          <p:nvSpPr>
            <p:cNvPr id="2061" name="Rectangle 13"/>
            <p:cNvSpPr>
              <a:spLocks noChangeArrowheads="1"/>
            </p:cNvSpPr>
            <p:nvPr/>
          </p:nvSpPr>
          <p:spPr bwMode="auto">
            <a:xfrm>
              <a:off x="2245" y="3385"/>
              <a:ext cx="998" cy="770"/>
            </a:xfrm>
            <a:prstGeom prst="rect">
              <a:avLst/>
            </a:prstGeom>
            <a:grpFill/>
            <a:ln w="9525">
              <a:solidFill>
                <a:schemeClr val="tx1"/>
              </a:solidFill>
              <a:miter lim="800000"/>
              <a:headEnd/>
              <a:tailEnd/>
            </a:ln>
            <a:effectLst/>
          </p:spPr>
          <p:txBody>
            <a:bodyPr wrap="none" anchor="ctr"/>
            <a:lstStyle/>
            <a:p>
              <a:pPr algn="ctr">
                <a:defRPr/>
              </a:pPr>
              <a:r>
                <a:rPr lang="en-GB" sz="2000">
                  <a:solidFill>
                    <a:srgbClr val="000000"/>
                  </a:solidFill>
                  <a:cs typeface="Arial" charset="0"/>
                </a:rPr>
                <a:t>Losses to </a:t>
              </a:r>
            </a:p>
            <a:p>
              <a:pPr algn="ctr">
                <a:defRPr/>
              </a:pPr>
              <a:r>
                <a:rPr lang="en-GB" sz="2000">
                  <a:solidFill>
                    <a:srgbClr val="000000"/>
                  </a:solidFill>
                  <a:cs typeface="Arial" charset="0"/>
                </a:rPr>
                <a:t>atmosphere</a:t>
              </a:r>
            </a:p>
          </p:txBody>
        </p:sp>
        <p:sp>
          <p:nvSpPr>
            <p:cNvPr id="2079" name="AutoShape 31"/>
            <p:cNvSpPr>
              <a:spLocks noChangeArrowheads="1"/>
            </p:cNvSpPr>
            <p:nvPr/>
          </p:nvSpPr>
          <p:spPr bwMode="auto">
            <a:xfrm rot="1411075">
              <a:off x="839" y="2795"/>
              <a:ext cx="317" cy="499"/>
            </a:xfrm>
            <a:prstGeom prst="downArrow">
              <a:avLst>
                <a:gd name="adj1" fmla="val 50000"/>
                <a:gd name="adj2" fmla="val 39353"/>
              </a:avLst>
            </a:prstGeom>
            <a:grpFill/>
            <a:ln w="9525">
              <a:solidFill>
                <a:schemeClr val="tx1"/>
              </a:solidFill>
              <a:miter lim="800000"/>
              <a:headEnd/>
              <a:tailEnd/>
            </a:ln>
            <a:effectLst/>
          </p:spPr>
          <p:txBody>
            <a:bodyPr wrap="none" anchor="ctr"/>
            <a:lstStyle/>
            <a:p>
              <a:pPr>
                <a:defRPr/>
              </a:pPr>
              <a:endParaRPr lang="en-GB">
                <a:solidFill>
                  <a:srgbClr val="000000"/>
                </a:solidFill>
                <a:cs typeface="Arial" charset="0"/>
              </a:endParaRPr>
            </a:p>
          </p:txBody>
        </p:sp>
        <p:sp>
          <p:nvSpPr>
            <p:cNvPr id="2080" name="AutoShape 32"/>
            <p:cNvSpPr>
              <a:spLocks noChangeArrowheads="1"/>
            </p:cNvSpPr>
            <p:nvPr/>
          </p:nvSpPr>
          <p:spPr bwMode="auto">
            <a:xfrm rot="-1255752">
              <a:off x="2381" y="2840"/>
              <a:ext cx="317" cy="499"/>
            </a:xfrm>
            <a:prstGeom prst="downArrow">
              <a:avLst>
                <a:gd name="adj1" fmla="val 50000"/>
                <a:gd name="adj2" fmla="val 39353"/>
              </a:avLst>
            </a:prstGeom>
            <a:grpFill/>
            <a:ln w="9525">
              <a:solidFill>
                <a:schemeClr val="tx1"/>
              </a:solidFill>
              <a:miter lim="800000"/>
              <a:headEnd/>
              <a:tailEnd/>
            </a:ln>
            <a:effectLst/>
          </p:spPr>
          <p:txBody>
            <a:bodyPr wrap="none" anchor="ctr"/>
            <a:lstStyle/>
            <a:p>
              <a:pPr>
                <a:defRPr/>
              </a:pPr>
              <a:endParaRPr lang="en-GB">
                <a:solidFill>
                  <a:srgbClr val="000000"/>
                </a:solidFill>
                <a:cs typeface="Arial" charset="0"/>
              </a:endParaRPr>
            </a:p>
          </p:txBody>
        </p:sp>
        <p:sp>
          <p:nvSpPr>
            <p:cNvPr id="2081" name="AutoShape 33"/>
            <p:cNvSpPr>
              <a:spLocks noChangeArrowheads="1"/>
            </p:cNvSpPr>
            <p:nvPr/>
          </p:nvSpPr>
          <p:spPr bwMode="auto">
            <a:xfrm rot="-2951053">
              <a:off x="3289" y="2704"/>
              <a:ext cx="317" cy="499"/>
            </a:xfrm>
            <a:prstGeom prst="downArrow">
              <a:avLst>
                <a:gd name="adj1" fmla="val 50000"/>
                <a:gd name="adj2" fmla="val 39353"/>
              </a:avLst>
            </a:prstGeom>
            <a:grpFill/>
            <a:ln w="9525">
              <a:solidFill>
                <a:schemeClr val="tx1"/>
              </a:solidFill>
              <a:miter lim="800000"/>
              <a:headEnd/>
              <a:tailEnd/>
            </a:ln>
            <a:effectLst/>
          </p:spPr>
          <p:txBody>
            <a:bodyPr wrap="none" anchor="ctr"/>
            <a:lstStyle/>
            <a:p>
              <a:pPr>
                <a:defRPr/>
              </a:pPr>
              <a:endParaRPr lang="en-GB">
                <a:solidFill>
                  <a:srgbClr val="000000"/>
                </a:solidFill>
                <a:cs typeface="Arial" charset="0"/>
              </a:endParaRPr>
            </a:p>
          </p:txBody>
        </p:sp>
      </p:grpSp>
      <p:sp>
        <p:nvSpPr>
          <p:cNvPr id="2089" name="Text Box 41"/>
          <p:cNvSpPr txBox="1">
            <a:spLocks noChangeArrowheads="1"/>
          </p:cNvSpPr>
          <p:nvPr/>
        </p:nvSpPr>
        <p:spPr bwMode="auto">
          <a:xfrm>
            <a:off x="1763713" y="1916113"/>
            <a:ext cx="3295650" cy="579437"/>
          </a:xfrm>
          <a:prstGeom prst="rect">
            <a:avLst/>
          </a:prstGeom>
          <a:solidFill>
            <a:srgbClr val="CCFFCC">
              <a:alpha val="30000"/>
            </a:srgbClr>
          </a:solidFill>
          <a:ln w="9525">
            <a:noFill/>
            <a:miter lim="800000"/>
            <a:headEnd/>
            <a:tailEnd/>
          </a:ln>
          <a:effectLst/>
        </p:spPr>
        <p:txBody>
          <a:bodyPr wrap="none">
            <a:spAutoFit/>
          </a:bodyPr>
          <a:lstStyle/>
          <a:p>
            <a:pPr>
              <a:defRPr/>
            </a:pPr>
            <a:r>
              <a:rPr lang="en-GB" sz="3200" dirty="0">
                <a:solidFill>
                  <a:srgbClr val="000000">
                    <a:lumMod val="10000"/>
                  </a:srgbClr>
                </a:solidFill>
                <a:cs typeface="Arial" charset="0"/>
              </a:rPr>
              <a:t>Nutrients on farm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57188" y="714375"/>
            <a:ext cx="8351838" cy="5543550"/>
          </a:xfrm>
          <a:prstGeom prst="rect">
            <a:avLst/>
          </a:prstGeom>
          <a:noFill/>
          <a:ln w="9525">
            <a:noFill/>
            <a:miter lim="800000"/>
            <a:headEnd/>
            <a:tailEnd/>
          </a:ln>
        </p:spPr>
        <p:txBody>
          <a:bodyPr wrap="none" anchor="ctr"/>
          <a:lstStyle/>
          <a:p>
            <a:pPr eaLnBrk="0" fontAlgn="base" hangingPunct="0">
              <a:spcBef>
                <a:spcPct val="0"/>
              </a:spcBef>
              <a:spcAft>
                <a:spcPct val="0"/>
              </a:spcAft>
            </a:pPr>
            <a:endParaRPr lang="en-US" altLang="en-US" sz="2400">
              <a:solidFill>
                <a:srgbClr val="000000"/>
              </a:solidFill>
              <a:latin typeface="Times New Roman" pitchFamily="18" charset="0"/>
            </a:endParaRPr>
          </a:p>
        </p:txBody>
      </p:sp>
      <p:sp>
        <p:nvSpPr>
          <p:cNvPr id="15363" name="AutoShape 3"/>
          <p:cNvSpPr>
            <a:spLocks noChangeArrowheads="1"/>
          </p:cNvSpPr>
          <p:nvPr/>
        </p:nvSpPr>
        <p:spPr bwMode="auto">
          <a:xfrm>
            <a:off x="2514600" y="1219200"/>
            <a:ext cx="4191000" cy="4419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407" y="10800"/>
                </a:moveTo>
                <a:cubicBezTo>
                  <a:pt x="1407" y="15988"/>
                  <a:pt x="5612" y="20193"/>
                  <a:pt x="10800" y="20193"/>
                </a:cubicBezTo>
                <a:cubicBezTo>
                  <a:pt x="15988" y="20193"/>
                  <a:pt x="20193" y="15988"/>
                  <a:pt x="20193" y="10800"/>
                </a:cubicBezTo>
                <a:cubicBezTo>
                  <a:pt x="20193" y="5612"/>
                  <a:pt x="15988" y="1407"/>
                  <a:pt x="10800" y="1407"/>
                </a:cubicBezTo>
                <a:cubicBezTo>
                  <a:pt x="5612" y="1407"/>
                  <a:pt x="1407" y="5612"/>
                  <a:pt x="1407" y="10800"/>
                </a:cubicBezTo>
                <a:close/>
              </a:path>
            </a:pathLst>
          </a:cu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GB">
              <a:solidFill>
                <a:srgbClr val="000000"/>
              </a:solidFill>
            </a:endParaRPr>
          </a:p>
        </p:txBody>
      </p:sp>
      <p:sp>
        <p:nvSpPr>
          <p:cNvPr id="15364" name="Rectangle 4"/>
          <p:cNvSpPr>
            <a:spLocks noChangeArrowheads="1"/>
          </p:cNvSpPr>
          <p:nvPr/>
        </p:nvSpPr>
        <p:spPr bwMode="auto">
          <a:xfrm>
            <a:off x="3657600" y="1066800"/>
            <a:ext cx="1752600" cy="838200"/>
          </a:xfrm>
          <a:prstGeom prst="rect">
            <a:avLst/>
          </a:prstGeom>
          <a:gradFill rotWithShape="1">
            <a:gsLst>
              <a:gs pos="0">
                <a:srgbClr val="2F7618"/>
              </a:gs>
              <a:gs pos="100000">
                <a:srgbClr val="66FF33"/>
              </a:gs>
            </a:gsLst>
            <a:lin ang="0" scaled="1"/>
          </a:gradFill>
          <a:ln w="12700">
            <a:solidFill>
              <a:schemeClr val="tx1"/>
            </a:solidFill>
            <a:miter lim="800000"/>
            <a:headEnd/>
            <a:tailEnd/>
          </a:ln>
        </p:spPr>
        <p:txBody>
          <a:bodyPr wrap="none" lIns="91422" tIns="45712" rIns="91422" bIns="45712" anchor="ctr"/>
          <a:lstStyle/>
          <a:p>
            <a:pPr algn="ctr" eaLnBrk="0" fontAlgn="base" hangingPunct="0">
              <a:spcBef>
                <a:spcPct val="0"/>
              </a:spcBef>
              <a:spcAft>
                <a:spcPct val="0"/>
              </a:spcAft>
            </a:pPr>
            <a:endParaRPr lang="en-US" altLang="en-US" sz="1600">
              <a:solidFill>
                <a:srgbClr val="FFFFFF"/>
              </a:solidFill>
            </a:endParaRPr>
          </a:p>
        </p:txBody>
      </p:sp>
      <p:sp>
        <p:nvSpPr>
          <p:cNvPr id="15365" name="Text Box 5"/>
          <p:cNvSpPr txBox="1">
            <a:spLocks noChangeArrowheads="1"/>
          </p:cNvSpPr>
          <p:nvPr/>
        </p:nvSpPr>
        <p:spPr bwMode="auto">
          <a:xfrm>
            <a:off x="5292725" y="3933825"/>
            <a:ext cx="1676400" cy="819150"/>
          </a:xfrm>
          <a:prstGeom prst="rect">
            <a:avLst/>
          </a:prstGeom>
          <a:gradFill rotWithShape="1">
            <a:gsLst>
              <a:gs pos="0">
                <a:srgbClr val="2F7618"/>
              </a:gs>
              <a:gs pos="100000">
                <a:srgbClr val="66FF33"/>
              </a:gs>
            </a:gsLst>
            <a:lin ang="0" scaled="1"/>
          </a:gradFill>
          <a:ln w="12700">
            <a:solidFill>
              <a:schemeClr val="tx1"/>
            </a:solidFill>
            <a:miter lim="800000"/>
            <a:headEnd/>
            <a:tailEnd/>
          </a:ln>
        </p:spPr>
        <p:txBody>
          <a:bodyPr lIns="91422" tIns="45712" rIns="91422" bIns="45712">
            <a:spAutoFit/>
          </a:bodyPr>
          <a:lstStyle/>
          <a:p>
            <a:pPr algn="ctr" eaLnBrk="0" fontAlgn="base" hangingPunct="0">
              <a:lnSpc>
                <a:spcPct val="65000"/>
              </a:lnSpc>
              <a:spcBef>
                <a:spcPct val="0"/>
              </a:spcBef>
              <a:spcAft>
                <a:spcPct val="0"/>
              </a:spcAft>
            </a:pPr>
            <a:endParaRPr lang="en-GB" altLang="en-US" sz="2400" b="1">
              <a:solidFill>
                <a:srgbClr val="FFFFFF"/>
              </a:solidFill>
            </a:endParaRPr>
          </a:p>
          <a:p>
            <a:pPr algn="ctr" eaLnBrk="0" fontAlgn="base" hangingPunct="0">
              <a:lnSpc>
                <a:spcPct val="65000"/>
              </a:lnSpc>
              <a:spcBef>
                <a:spcPct val="0"/>
              </a:spcBef>
              <a:spcAft>
                <a:spcPct val="0"/>
              </a:spcAft>
            </a:pPr>
            <a:r>
              <a:rPr lang="en-GB" altLang="en-US" sz="2400" b="1">
                <a:solidFill>
                  <a:srgbClr val="FFFFFF"/>
                </a:solidFill>
              </a:rPr>
              <a:t>Animal</a:t>
            </a:r>
          </a:p>
          <a:p>
            <a:pPr algn="ctr" eaLnBrk="0" fontAlgn="base" hangingPunct="0">
              <a:lnSpc>
                <a:spcPct val="65000"/>
              </a:lnSpc>
              <a:spcBef>
                <a:spcPct val="0"/>
              </a:spcBef>
              <a:spcAft>
                <a:spcPct val="0"/>
              </a:spcAft>
            </a:pPr>
            <a:endParaRPr lang="en-GB" altLang="en-US" sz="2400" b="1">
              <a:solidFill>
                <a:srgbClr val="FFFFFF"/>
              </a:solidFill>
            </a:endParaRPr>
          </a:p>
        </p:txBody>
      </p:sp>
      <p:sp>
        <p:nvSpPr>
          <p:cNvPr id="15366" name="Rectangle 6"/>
          <p:cNvSpPr>
            <a:spLocks noChangeArrowheads="1"/>
          </p:cNvSpPr>
          <p:nvPr/>
        </p:nvSpPr>
        <p:spPr bwMode="auto">
          <a:xfrm>
            <a:off x="2051050" y="4005263"/>
            <a:ext cx="1905000" cy="838200"/>
          </a:xfrm>
          <a:prstGeom prst="rect">
            <a:avLst/>
          </a:prstGeom>
          <a:gradFill rotWithShape="1">
            <a:gsLst>
              <a:gs pos="0">
                <a:srgbClr val="2F7618"/>
              </a:gs>
              <a:gs pos="100000">
                <a:srgbClr val="66FF33"/>
              </a:gs>
            </a:gsLst>
            <a:lin ang="0" scaled="1"/>
          </a:gradFill>
          <a:ln w="12700">
            <a:solidFill>
              <a:schemeClr val="tx1"/>
            </a:solidFill>
            <a:miter lim="800000"/>
            <a:headEnd/>
            <a:tailEnd/>
          </a:ln>
        </p:spPr>
        <p:txBody>
          <a:bodyPr wrap="none" lIns="91422" tIns="45712" rIns="91422" bIns="45712" anchor="ctr"/>
          <a:lstStyle/>
          <a:p>
            <a:pPr algn="ctr" eaLnBrk="0" fontAlgn="base" hangingPunct="0">
              <a:spcBef>
                <a:spcPct val="0"/>
              </a:spcBef>
              <a:spcAft>
                <a:spcPct val="0"/>
              </a:spcAft>
            </a:pPr>
            <a:endParaRPr lang="en-GB" altLang="en-US" sz="2400" b="1">
              <a:solidFill>
                <a:srgbClr val="FFFFFF"/>
              </a:solidFill>
            </a:endParaRPr>
          </a:p>
          <a:p>
            <a:pPr algn="ctr" eaLnBrk="0" fontAlgn="base" hangingPunct="0">
              <a:spcBef>
                <a:spcPct val="0"/>
              </a:spcBef>
              <a:spcAft>
                <a:spcPct val="0"/>
              </a:spcAft>
            </a:pPr>
            <a:endParaRPr lang="en-GB" altLang="en-US" sz="2400">
              <a:solidFill>
                <a:srgbClr val="FFFFFF"/>
              </a:solidFill>
            </a:endParaRPr>
          </a:p>
          <a:p>
            <a:pPr algn="ctr" eaLnBrk="0" fontAlgn="base" hangingPunct="0">
              <a:spcBef>
                <a:spcPct val="0"/>
              </a:spcBef>
              <a:spcAft>
                <a:spcPct val="0"/>
              </a:spcAft>
            </a:pPr>
            <a:endParaRPr lang="en-GB" altLang="en-US" sz="2400">
              <a:solidFill>
                <a:srgbClr val="FFFFFF"/>
              </a:solidFill>
            </a:endParaRPr>
          </a:p>
        </p:txBody>
      </p:sp>
      <p:sp>
        <p:nvSpPr>
          <p:cNvPr id="15367" name="AutoShape 7"/>
          <p:cNvSpPr>
            <a:spLocks noChangeArrowheads="1"/>
          </p:cNvSpPr>
          <p:nvPr/>
        </p:nvSpPr>
        <p:spPr bwMode="auto">
          <a:xfrm rot="1466637">
            <a:off x="5795963" y="1700213"/>
            <a:ext cx="1143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eaLnBrk="0" fontAlgn="base" hangingPunct="0">
              <a:spcBef>
                <a:spcPct val="0"/>
              </a:spcBef>
              <a:spcAft>
                <a:spcPct val="0"/>
              </a:spcAft>
            </a:pPr>
            <a:endParaRPr lang="en-GB">
              <a:solidFill>
                <a:srgbClr val="000000"/>
              </a:solidFill>
            </a:endParaRPr>
          </a:p>
        </p:txBody>
      </p:sp>
      <p:sp>
        <p:nvSpPr>
          <p:cNvPr id="15368" name="Text Box 8"/>
          <p:cNvSpPr txBox="1">
            <a:spLocks noChangeArrowheads="1"/>
          </p:cNvSpPr>
          <p:nvPr/>
        </p:nvSpPr>
        <p:spPr bwMode="auto">
          <a:xfrm>
            <a:off x="6804025" y="1773238"/>
            <a:ext cx="2046288" cy="701675"/>
          </a:xfrm>
          <a:prstGeom prst="rect">
            <a:avLst/>
          </a:prstGeom>
          <a:noFill/>
          <a:ln w="9525">
            <a:noFill/>
            <a:miter lim="800000"/>
            <a:headEnd/>
            <a:tailEnd/>
          </a:ln>
        </p:spPr>
        <p:txBody>
          <a:bodyPr lIns="91422" tIns="45712" rIns="91422" bIns="45712">
            <a:spAutoFit/>
          </a:bodyPr>
          <a:lstStyle/>
          <a:p>
            <a:pPr eaLnBrk="0" fontAlgn="base" hangingPunct="0">
              <a:spcBef>
                <a:spcPct val="0"/>
              </a:spcBef>
              <a:spcAft>
                <a:spcPct val="0"/>
              </a:spcAft>
            </a:pPr>
            <a:r>
              <a:rPr lang="en-GB" altLang="en-US" sz="2000">
                <a:solidFill>
                  <a:srgbClr val="FFFFFF"/>
                </a:solidFill>
              </a:rPr>
              <a:t> Conservation </a:t>
            </a:r>
          </a:p>
          <a:p>
            <a:pPr eaLnBrk="0" fontAlgn="base" hangingPunct="0">
              <a:spcBef>
                <a:spcPct val="0"/>
              </a:spcBef>
              <a:spcAft>
                <a:spcPct val="0"/>
              </a:spcAft>
            </a:pPr>
            <a:r>
              <a:rPr lang="en-GB" altLang="en-US" sz="2000">
                <a:solidFill>
                  <a:srgbClr val="FFFFFF"/>
                </a:solidFill>
              </a:rPr>
              <a:t>&amp; silage losses</a:t>
            </a:r>
          </a:p>
        </p:txBody>
      </p:sp>
      <p:sp>
        <p:nvSpPr>
          <p:cNvPr id="15369" name="AutoShape 9"/>
          <p:cNvSpPr>
            <a:spLocks noChangeArrowheads="1"/>
          </p:cNvSpPr>
          <p:nvPr/>
        </p:nvSpPr>
        <p:spPr bwMode="auto">
          <a:xfrm rot="7331744">
            <a:off x="6516688" y="3716338"/>
            <a:ext cx="1143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p:spPr>
        <p:txBody>
          <a:bodyPr wrap="none" anchor="ctr"/>
          <a:lstStyle/>
          <a:p>
            <a:pPr eaLnBrk="0" fontAlgn="base" hangingPunct="0">
              <a:spcBef>
                <a:spcPct val="0"/>
              </a:spcBef>
              <a:spcAft>
                <a:spcPct val="0"/>
              </a:spcAft>
            </a:pPr>
            <a:endParaRPr lang="en-GB">
              <a:solidFill>
                <a:srgbClr val="000000"/>
              </a:solidFill>
            </a:endParaRPr>
          </a:p>
        </p:txBody>
      </p:sp>
      <p:sp>
        <p:nvSpPr>
          <p:cNvPr id="15370" name="AutoShape 10"/>
          <p:cNvSpPr>
            <a:spLocks noChangeArrowheads="1"/>
          </p:cNvSpPr>
          <p:nvPr/>
        </p:nvSpPr>
        <p:spPr bwMode="auto">
          <a:xfrm rot="5386608">
            <a:off x="6229350" y="4940301"/>
            <a:ext cx="841375" cy="266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eaLnBrk="0" fontAlgn="base" hangingPunct="0">
              <a:spcBef>
                <a:spcPct val="0"/>
              </a:spcBef>
              <a:spcAft>
                <a:spcPct val="0"/>
              </a:spcAft>
            </a:pPr>
            <a:endParaRPr lang="en-GB">
              <a:solidFill>
                <a:srgbClr val="000000"/>
              </a:solidFill>
            </a:endParaRPr>
          </a:p>
        </p:txBody>
      </p:sp>
      <p:sp>
        <p:nvSpPr>
          <p:cNvPr id="15371" name="Text Box 11"/>
          <p:cNvSpPr txBox="1">
            <a:spLocks noChangeArrowheads="1"/>
          </p:cNvSpPr>
          <p:nvPr/>
        </p:nvSpPr>
        <p:spPr bwMode="auto">
          <a:xfrm>
            <a:off x="7380288" y="2997200"/>
            <a:ext cx="1582737" cy="1016000"/>
          </a:xfrm>
          <a:prstGeom prst="rect">
            <a:avLst/>
          </a:prstGeom>
          <a:noFill/>
          <a:ln w="9525">
            <a:noFill/>
            <a:miter lim="800000"/>
            <a:headEnd/>
            <a:tailEnd/>
          </a:ln>
        </p:spPr>
        <p:txBody>
          <a:bodyPr wrap="none" lIns="91422" tIns="45712" rIns="91422" bIns="45712">
            <a:spAutoFit/>
          </a:bodyPr>
          <a:lstStyle/>
          <a:p>
            <a:pPr algn="ctr" eaLnBrk="0" fontAlgn="base" hangingPunct="0">
              <a:spcBef>
                <a:spcPct val="0"/>
              </a:spcBef>
              <a:spcAft>
                <a:spcPct val="0"/>
              </a:spcAft>
            </a:pPr>
            <a:r>
              <a:rPr lang="en-GB" altLang="en-US" sz="2000">
                <a:solidFill>
                  <a:srgbClr val="FFFFFF"/>
                </a:solidFill>
              </a:rPr>
              <a:t>Feed supply</a:t>
            </a:r>
          </a:p>
          <a:p>
            <a:pPr algn="ctr" eaLnBrk="0" fontAlgn="base" hangingPunct="0">
              <a:spcBef>
                <a:spcPct val="0"/>
              </a:spcBef>
              <a:spcAft>
                <a:spcPct val="0"/>
              </a:spcAft>
            </a:pPr>
            <a:r>
              <a:rPr lang="en-GB" altLang="en-US" sz="2000">
                <a:solidFill>
                  <a:srgbClr val="FFFFFF"/>
                </a:solidFill>
              </a:rPr>
              <a:t>(reduce </a:t>
            </a:r>
          </a:p>
          <a:p>
            <a:pPr algn="ctr" eaLnBrk="0" fontAlgn="base" hangingPunct="0">
              <a:spcBef>
                <a:spcPct val="0"/>
              </a:spcBef>
              <a:spcAft>
                <a:spcPct val="0"/>
              </a:spcAft>
            </a:pPr>
            <a:r>
              <a:rPr lang="en-GB" altLang="en-US" sz="2000">
                <a:solidFill>
                  <a:srgbClr val="FFFFFF"/>
                </a:solidFill>
              </a:rPr>
              <a:t>feed costs)</a:t>
            </a:r>
          </a:p>
        </p:txBody>
      </p:sp>
      <p:sp>
        <p:nvSpPr>
          <p:cNvPr id="15372" name="Text Box 12"/>
          <p:cNvSpPr txBox="1">
            <a:spLocks noChangeArrowheads="1"/>
          </p:cNvSpPr>
          <p:nvPr/>
        </p:nvSpPr>
        <p:spPr bwMode="auto">
          <a:xfrm>
            <a:off x="5638800" y="5610225"/>
            <a:ext cx="184150" cy="396875"/>
          </a:xfrm>
          <a:prstGeom prst="rect">
            <a:avLst/>
          </a:prstGeom>
          <a:noFill/>
          <a:ln w="9525">
            <a:noFill/>
            <a:miter lim="800000"/>
            <a:headEnd/>
            <a:tailEnd/>
          </a:ln>
        </p:spPr>
        <p:txBody>
          <a:bodyPr wrap="none" lIns="91422" tIns="45712" rIns="91422" bIns="45712">
            <a:spAutoFit/>
          </a:bodyPr>
          <a:lstStyle/>
          <a:p>
            <a:pPr eaLnBrk="0" fontAlgn="base" hangingPunct="0">
              <a:spcBef>
                <a:spcPct val="0"/>
              </a:spcBef>
              <a:spcAft>
                <a:spcPct val="0"/>
              </a:spcAft>
            </a:pPr>
            <a:endParaRPr lang="en-US" altLang="en-US" sz="2000">
              <a:solidFill>
                <a:srgbClr val="FFFFFF"/>
              </a:solidFill>
            </a:endParaRPr>
          </a:p>
        </p:txBody>
      </p:sp>
      <p:sp>
        <p:nvSpPr>
          <p:cNvPr id="15373" name="Text Box 13"/>
          <p:cNvSpPr txBox="1">
            <a:spLocks noChangeArrowheads="1"/>
          </p:cNvSpPr>
          <p:nvPr/>
        </p:nvSpPr>
        <p:spPr bwMode="auto">
          <a:xfrm>
            <a:off x="2555875" y="4149725"/>
            <a:ext cx="936625" cy="457200"/>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GB" altLang="en-US" sz="2400" b="1">
                <a:solidFill>
                  <a:srgbClr val="FFFFFF"/>
                </a:solidFill>
              </a:rPr>
              <a:t>Soil</a:t>
            </a:r>
          </a:p>
        </p:txBody>
      </p:sp>
      <p:sp>
        <p:nvSpPr>
          <p:cNvPr id="15374" name="Text Box 14"/>
          <p:cNvSpPr txBox="1">
            <a:spLocks noChangeArrowheads="1"/>
          </p:cNvSpPr>
          <p:nvPr/>
        </p:nvSpPr>
        <p:spPr bwMode="auto">
          <a:xfrm>
            <a:off x="395288" y="2276475"/>
            <a:ext cx="1893887" cy="10064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GB" altLang="en-US" sz="2000">
                <a:solidFill>
                  <a:srgbClr val="FFFFFF"/>
                </a:solidFill>
              </a:rPr>
              <a:t>Building fertility</a:t>
            </a:r>
            <a:br>
              <a:rPr lang="en-GB" altLang="en-US" sz="2000">
                <a:solidFill>
                  <a:srgbClr val="FFFFFF"/>
                </a:solidFill>
              </a:rPr>
            </a:br>
            <a:endParaRPr lang="en-GB" altLang="en-US" sz="2000">
              <a:solidFill>
                <a:srgbClr val="FFFFFF"/>
              </a:solidFill>
            </a:endParaRPr>
          </a:p>
          <a:p>
            <a:pPr eaLnBrk="0" fontAlgn="base" hangingPunct="0">
              <a:spcBef>
                <a:spcPct val="0"/>
              </a:spcBef>
              <a:spcAft>
                <a:spcPct val="0"/>
              </a:spcAft>
            </a:pPr>
            <a:r>
              <a:rPr lang="en-GB" altLang="en-US" sz="2000">
                <a:solidFill>
                  <a:srgbClr val="FFFFFF"/>
                </a:solidFill>
              </a:rPr>
              <a:t>Nutrient inputs </a:t>
            </a:r>
          </a:p>
        </p:txBody>
      </p:sp>
      <p:sp>
        <p:nvSpPr>
          <p:cNvPr id="15375" name="Text Box 15"/>
          <p:cNvSpPr txBox="1">
            <a:spLocks noChangeArrowheads="1"/>
          </p:cNvSpPr>
          <p:nvPr/>
        </p:nvSpPr>
        <p:spPr bwMode="auto">
          <a:xfrm>
            <a:off x="1431925" y="6310313"/>
            <a:ext cx="184150" cy="336550"/>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n-US" altLang="en-US" sz="1600">
              <a:solidFill>
                <a:srgbClr val="FFFFFF"/>
              </a:solidFill>
            </a:endParaRPr>
          </a:p>
        </p:txBody>
      </p:sp>
      <p:sp>
        <p:nvSpPr>
          <p:cNvPr id="15376" name="Text Box 16"/>
          <p:cNvSpPr txBox="1">
            <a:spLocks noChangeArrowheads="1"/>
          </p:cNvSpPr>
          <p:nvPr/>
        </p:nvSpPr>
        <p:spPr bwMode="auto">
          <a:xfrm>
            <a:off x="4056063" y="1293813"/>
            <a:ext cx="928687" cy="45720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GB" altLang="en-US" sz="2400" b="1">
                <a:solidFill>
                  <a:srgbClr val="FFFFFF"/>
                </a:solidFill>
              </a:rPr>
              <a:t>Plant</a:t>
            </a:r>
          </a:p>
        </p:txBody>
      </p:sp>
      <p:sp>
        <p:nvSpPr>
          <p:cNvPr id="15377" name="Text Box 17"/>
          <p:cNvSpPr txBox="1">
            <a:spLocks noChangeArrowheads="1"/>
          </p:cNvSpPr>
          <p:nvPr/>
        </p:nvSpPr>
        <p:spPr bwMode="auto">
          <a:xfrm>
            <a:off x="5951538" y="5445125"/>
            <a:ext cx="3192462" cy="70802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GB" altLang="en-US" sz="2000">
                <a:solidFill>
                  <a:srgbClr val="FFFFFF"/>
                </a:solidFill>
              </a:rPr>
              <a:t>Improve animal health</a:t>
            </a:r>
          </a:p>
          <a:p>
            <a:pPr eaLnBrk="0" fontAlgn="base" hangingPunct="0">
              <a:spcBef>
                <a:spcPct val="0"/>
              </a:spcBef>
              <a:spcAft>
                <a:spcPct val="0"/>
              </a:spcAft>
            </a:pPr>
            <a:endParaRPr lang="en-GB" altLang="en-US" sz="2000">
              <a:solidFill>
                <a:srgbClr val="FFFFFF"/>
              </a:solidFill>
            </a:endParaRPr>
          </a:p>
        </p:txBody>
      </p:sp>
      <p:sp>
        <p:nvSpPr>
          <p:cNvPr id="15378" name="AutoShape 18"/>
          <p:cNvSpPr>
            <a:spLocks noChangeArrowheads="1"/>
          </p:cNvSpPr>
          <p:nvPr/>
        </p:nvSpPr>
        <p:spPr bwMode="auto">
          <a:xfrm rot="-9040099">
            <a:off x="5076825" y="5734050"/>
            <a:ext cx="841375" cy="266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p:spPr>
        <p:txBody>
          <a:bodyPr wrap="none" anchor="ctr"/>
          <a:lstStyle/>
          <a:p>
            <a:pPr eaLnBrk="0" fontAlgn="base" hangingPunct="0">
              <a:spcBef>
                <a:spcPct val="0"/>
              </a:spcBef>
              <a:spcAft>
                <a:spcPct val="0"/>
              </a:spcAft>
            </a:pPr>
            <a:endParaRPr lang="en-GB">
              <a:solidFill>
                <a:srgbClr val="000000"/>
              </a:solidFill>
            </a:endParaRPr>
          </a:p>
        </p:txBody>
      </p:sp>
      <p:sp>
        <p:nvSpPr>
          <p:cNvPr id="15379" name="Text Box 19"/>
          <p:cNvSpPr txBox="1">
            <a:spLocks noChangeArrowheads="1"/>
          </p:cNvSpPr>
          <p:nvPr/>
        </p:nvSpPr>
        <p:spPr bwMode="auto">
          <a:xfrm>
            <a:off x="3132138" y="2636838"/>
            <a:ext cx="2952750" cy="946150"/>
          </a:xfrm>
          <a:prstGeom prst="rect">
            <a:avLst/>
          </a:prstGeom>
          <a:solidFill>
            <a:srgbClr val="FFCC00"/>
          </a:solidFill>
          <a:ln w="9525">
            <a:noFill/>
            <a:miter lim="800000"/>
            <a:headEnd/>
            <a:tailEnd/>
          </a:ln>
        </p:spPr>
        <p:txBody>
          <a:bodyPr lIns="91422" tIns="45712" rIns="91422" bIns="45712">
            <a:spAutoFit/>
          </a:bodyPr>
          <a:lstStyle/>
          <a:p>
            <a:pPr algn="ctr" eaLnBrk="0" fontAlgn="base" hangingPunct="0">
              <a:spcBef>
                <a:spcPct val="0"/>
              </a:spcBef>
              <a:spcAft>
                <a:spcPct val="0"/>
              </a:spcAft>
            </a:pPr>
            <a:r>
              <a:rPr lang="en-GB" altLang="en-US" sz="2800" b="1">
                <a:solidFill>
                  <a:srgbClr val="000000"/>
                </a:solidFill>
              </a:rPr>
              <a:t>Home-grown </a:t>
            </a:r>
          </a:p>
          <a:p>
            <a:pPr algn="ctr" eaLnBrk="0" fontAlgn="base" hangingPunct="0">
              <a:spcBef>
                <a:spcPct val="0"/>
              </a:spcBef>
              <a:spcAft>
                <a:spcPct val="0"/>
              </a:spcAft>
            </a:pPr>
            <a:r>
              <a:rPr lang="en-GB" altLang="en-US" sz="2800" b="1">
                <a:solidFill>
                  <a:srgbClr val="000000"/>
                </a:solidFill>
              </a:rPr>
              <a:t>forages</a:t>
            </a:r>
          </a:p>
        </p:txBody>
      </p:sp>
      <p:sp>
        <p:nvSpPr>
          <p:cNvPr id="15380" name="Rectangle 20"/>
          <p:cNvSpPr>
            <a:spLocks noChangeArrowheads="1"/>
          </p:cNvSpPr>
          <p:nvPr/>
        </p:nvSpPr>
        <p:spPr bwMode="auto">
          <a:xfrm>
            <a:off x="468313" y="304800"/>
            <a:ext cx="8351837" cy="641350"/>
          </a:xfrm>
          <a:prstGeom prst="rect">
            <a:avLst/>
          </a:prstGeom>
          <a:noFill/>
          <a:ln w="9525">
            <a:noFill/>
            <a:miter lim="800000"/>
            <a:headEnd/>
            <a:tailEnd/>
          </a:ln>
        </p:spPr>
        <p:txBody>
          <a:bodyPr lIns="91422" tIns="45712" rIns="91422" bIns="45712">
            <a:spAutoFit/>
          </a:bodyPr>
          <a:lstStyle/>
          <a:p>
            <a:pPr eaLnBrk="0" fontAlgn="base" hangingPunct="0">
              <a:spcBef>
                <a:spcPct val="0"/>
              </a:spcBef>
              <a:spcAft>
                <a:spcPct val="0"/>
              </a:spcAft>
            </a:pPr>
            <a:r>
              <a:rPr lang="en-GB" altLang="en-US" sz="3600">
                <a:solidFill>
                  <a:srgbClr val="FFCC00"/>
                </a:solidFill>
              </a:rPr>
              <a:t>Forage crops in livestock systems</a:t>
            </a:r>
          </a:p>
        </p:txBody>
      </p:sp>
      <p:sp>
        <p:nvSpPr>
          <p:cNvPr id="15381" name="Rectangle 21"/>
          <p:cNvSpPr>
            <a:spLocks noChangeArrowheads="1"/>
          </p:cNvSpPr>
          <p:nvPr/>
        </p:nvSpPr>
        <p:spPr bwMode="auto">
          <a:xfrm>
            <a:off x="5867400" y="5876925"/>
            <a:ext cx="2879725" cy="396875"/>
          </a:xfrm>
          <a:prstGeom prst="rect">
            <a:avLst/>
          </a:prstGeom>
          <a:noFill/>
          <a:ln w="9525">
            <a:noFill/>
            <a:miter lim="800000"/>
            <a:headEnd/>
            <a:tailEnd/>
          </a:ln>
        </p:spPr>
        <p:txBody>
          <a:bodyPr>
            <a:spAutoFit/>
          </a:bodyPr>
          <a:lstStyle/>
          <a:p>
            <a:pPr fontAlgn="base">
              <a:spcBef>
                <a:spcPct val="0"/>
              </a:spcBef>
              <a:spcAft>
                <a:spcPct val="0"/>
              </a:spcAft>
            </a:pPr>
            <a:r>
              <a:rPr lang="en-GB" altLang="en-US" sz="2000">
                <a:solidFill>
                  <a:srgbClr val="FFFFFF"/>
                </a:solidFill>
              </a:rPr>
              <a:t>Best use of slurry</a:t>
            </a:r>
          </a:p>
        </p:txBody>
      </p:sp>
      <p:sp>
        <p:nvSpPr>
          <p:cNvPr id="15382" name="Rectangle 22"/>
          <p:cNvSpPr>
            <a:spLocks noChangeArrowheads="1"/>
          </p:cNvSpPr>
          <p:nvPr/>
        </p:nvSpPr>
        <p:spPr bwMode="auto">
          <a:xfrm>
            <a:off x="1928813" y="5500688"/>
            <a:ext cx="2368550" cy="400050"/>
          </a:xfrm>
          <a:prstGeom prst="rect">
            <a:avLst/>
          </a:prstGeom>
          <a:noFill/>
          <a:ln w="9525">
            <a:noFill/>
            <a:miter lim="800000"/>
            <a:headEnd/>
            <a:tailEnd/>
          </a:ln>
        </p:spPr>
        <p:txBody>
          <a:bodyPr wrap="none">
            <a:spAutoFit/>
          </a:bodyPr>
          <a:lstStyle/>
          <a:p>
            <a:pPr fontAlgn="base">
              <a:spcBef>
                <a:spcPct val="0"/>
              </a:spcBef>
              <a:spcAft>
                <a:spcPct val="0"/>
              </a:spcAft>
            </a:pPr>
            <a:r>
              <a:rPr lang="en-GB" altLang="en-US" sz="2000">
                <a:solidFill>
                  <a:srgbClr val="FFFFFF"/>
                </a:solidFill>
              </a:rPr>
              <a:t>Reducing leaching </a:t>
            </a:r>
          </a:p>
        </p:txBody>
      </p:sp>
      <p:sp>
        <p:nvSpPr>
          <p:cNvPr id="15383" name="AutoShape 23"/>
          <p:cNvSpPr>
            <a:spLocks noChangeArrowheads="1"/>
          </p:cNvSpPr>
          <p:nvPr/>
        </p:nvSpPr>
        <p:spPr bwMode="auto">
          <a:xfrm rot="5386608">
            <a:off x="2509838" y="5059363"/>
            <a:ext cx="647700" cy="266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eaLnBrk="0" fontAlgn="base" hangingPunct="0">
              <a:spcBef>
                <a:spcPct val="0"/>
              </a:spcBef>
              <a:spcAft>
                <a:spcPct val="0"/>
              </a:spcAft>
            </a:pPr>
            <a:endParaRPr lang="en-GB">
              <a:solidFill>
                <a:srgbClr val="000000"/>
              </a:solidFill>
            </a:endParaRPr>
          </a:p>
        </p:txBody>
      </p:sp>
      <p:sp>
        <p:nvSpPr>
          <p:cNvPr id="15384" name="AutoShape 24"/>
          <p:cNvSpPr>
            <a:spLocks noChangeArrowheads="1"/>
          </p:cNvSpPr>
          <p:nvPr/>
        </p:nvSpPr>
        <p:spPr bwMode="auto">
          <a:xfrm rot="-1190853">
            <a:off x="1979613" y="1916113"/>
            <a:ext cx="1143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p:spPr>
        <p:txBody>
          <a:bodyPr wrap="none" anchor="ctr"/>
          <a:lstStyle/>
          <a:p>
            <a:pPr eaLnBrk="0" fontAlgn="base" hangingPunct="0">
              <a:spcBef>
                <a:spcPct val="0"/>
              </a:spcBef>
              <a:spcAft>
                <a:spcPct val="0"/>
              </a:spcAft>
            </a:pPr>
            <a:endParaRPr lang="en-GB">
              <a:solidFill>
                <a:srgbClr val="000000"/>
              </a:solidFill>
            </a:endParaRPr>
          </a:p>
        </p:txBody>
      </p:sp>
      <p:sp>
        <p:nvSpPr>
          <p:cNvPr id="15385" name="AutoShape 25"/>
          <p:cNvSpPr>
            <a:spLocks noChangeArrowheads="1"/>
          </p:cNvSpPr>
          <p:nvPr/>
        </p:nvSpPr>
        <p:spPr bwMode="auto">
          <a:xfrm rot="2024362">
            <a:off x="1331913" y="3500438"/>
            <a:ext cx="1143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p:spPr>
        <p:txBody>
          <a:bodyPr wrap="none" anchor="ctr"/>
          <a:lstStyle/>
          <a:p>
            <a:pPr eaLnBrk="0" fontAlgn="base" hangingPunct="0">
              <a:spcBef>
                <a:spcPct val="0"/>
              </a:spcBef>
              <a:spcAft>
                <a:spcPct val="0"/>
              </a:spcAft>
            </a:pPr>
            <a:endParaRPr lang="en-GB">
              <a:solidFill>
                <a:srgbClr val="000000"/>
              </a:solidFill>
            </a:endParaRPr>
          </a:p>
        </p:txBody>
      </p:sp>
      <p:pic>
        <p:nvPicPr>
          <p:cNvPr id="15386" name="Picture 27"/>
          <p:cNvPicPr>
            <a:picLocks noChangeAspect="1" noChangeArrowheads="1"/>
          </p:cNvPicPr>
          <p:nvPr/>
        </p:nvPicPr>
        <p:blipFill>
          <a:blip r:embed="rId3" cstate="print"/>
          <a:srcRect/>
          <a:stretch>
            <a:fillRect/>
          </a:stretch>
        </p:blipFill>
        <p:spPr bwMode="auto">
          <a:xfrm>
            <a:off x="7715250" y="357188"/>
            <a:ext cx="1225550" cy="925512"/>
          </a:xfrm>
          <a:prstGeom prst="rect">
            <a:avLst/>
          </a:prstGeom>
          <a:noFill/>
          <a:ln w="9525">
            <a:noFill/>
            <a:miter lim="800000"/>
            <a:headEnd/>
            <a:tailEnd/>
          </a:ln>
        </p:spPr>
      </p:pic>
      <p:pic>
        <p:nvPicPr>
          <p:cNvPr id="15387" name="Picture 8" descr="IBERS logo Bi.emf"/>
          <p:cNvPicPr>
            <a:picLocks noChangeAspect="1"/>
          </p:cNvPicPr>
          <p:nvPr/>
        </p:nvPicPr>
        <p:blipFill>
          <a:blip r:embed="rId4" cstate="print"/>
          <a:srcRect/>
          <a:stretch>
            <a:fillRect/>
          </a:stretch>
        </p:blipFill>
        <p:spPr bwMode="auto">
          <a:xfrm>
            <a:off x="285750" y="6070600"/>
            <a:ext cx="2857500" cy="561975"/>
          </a:xfrm>
          <a:prstGeom prst="rect">
            <a:avLst/>
          </a:prstGeom>
          <a:solidFill>
            <a:srgbClr val="FFFFFF"/>
          </a:solid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187450" y="692150"/>
            <a:ext cx="6589713" cy="946150"/>
          </a:xfrm>
          <a:prstGeom prst="rect">
            <a:avLst/>
          </a:prstGeom>
          <a:noFill/>
          <a:ln w="9525">
            <a:noFill/>
            <a:miter lim="800000"/>
            <a:headEnd/>
            <a:tailEnd/>
          </a:ln>
        </p:spPr>
        <p:txBody>
          <a:bodyPr wrap="none">
            <a:spAutoFit/>
          </a:bodyPr>
          <a:lstStyle/>
          <a:p>
            <a:pPr fontAlgn="base">
              <a:spcBef>
                <a:spcPct val="0"/>
              </a:spcBef>
              <a:spcAft>
                <a:spcPct val="0"/>
              </a:spcAft>
            </a:pPr>
            <a:r>
              <a:rPr lang="en-GB" altLang="en-US" sz="2800" b="1">
                <a:solidFill>
                  <a:srgbClr val="FFFF00"/>
                </a:solidFill>
              </a:rPr>
              <a:t>Four points to consider when aiming</a:t>
            </a:r>
          </a:p>
          <a:p>
            <a:pPr fontAlgn="base">
              <a:spcBef>
                <a:spcPct val="0"/>
              </a:spcBef>
              <a:spcAft>
                <a:spcPct val="0"/>
              </a:spcAft>
            </a:pPr>
            <a:r>
              <a:rPr lang="en-GB" altLang="en-US" sz="2800" b="1">
                <a:solidFill>
                  <a:srgbClr val="FFFF00"/>
                </a:solidFill>
              </a:rPr>
              <a:t> to produce  quality beef, lamb or milk</a:t>
            </a:r>
          </a:p>
        </p:txBody>
      </p:sp>
      <p:sp>
        <p:nvSpPr>
          <p:cNvPr id="18435" name="Text Box 3"/>
          <p:cNvSpPr txBox="1">
            <a:spLocks noChangeArrowheads="1"/>
          </p:cNvSpPr>
          <p:nvPr/>
        </p:nvSpPr>
        <p:spPr bwMode="auto">
          <a:xfrm>
            <a:off x="1095375" y="2152650"/>
            <a:ext cx="7023100" cy="3783013"/>
          </a:xfrm>
          <a:prstGeom prst="rect">
            <a:avLst/>
          </a:prstGeom>
          <a:noFill/>
          <a:ln w="9525">
            <a:noFill/>
            <a:miter lim="800000"/>
            <a:headEnd/>
            <a:tailEnd/>
          </a:ln>
        </p:spPr>
        <p:txBody>
          <a:bodyPr wrap="none">
            <a:spAutoFit/>
          </a:bodyPr>
          <a:lstStyle/>
          <a:p>
            <a:pPr fontAlgn="base">
              <a:spcBef>
                <a:spcPct val="0"/>
              </a:spcBef>
              <a:spcAft>
                <a:spcPct val="0"/>
              </a:spcAft>
              <a:buClr>
                <a:srgbClr val="FF3300"/>
              </a:buClr>
              <a:buFont typeface="Wingdings" pitchFamily="2" charset="2"/>
              <a:buNone/>
            </a:pPr>
            <a:endParaRPr lang="en-GB" altLang="en-US" b="1">
              <a:solidFill>
                <a:srgbClr val="99CC00"/>
              </a:solidFill>
            </a:endParaRPr>
          </a:p>
          <a:p>
            <a:pPr fontAlgn="base">
              <a:spcBef>
                <a:spcPct val="0"/>
              </a:spcBef>
              <a:spcAft>
                <a:spcPct val="0"/>
              </a:spcAft>
              <a:buClr>
                <a:srgbClr val="FF3300"/>
              </a:buClr>
              <a:buFont typeface="Wingdings" pitchFamily="2" charset="2"/>
              <a:buChar char="u"/>
            </a:pPr>
            <a:r>
              <a:rPr lang="en-GB" altLang="en-US" sz="2800" b="1">
                <a:solidFill>
                  <a:srgbClr val="99CC00"/>
                </a:solidFill>
              </a:rPr>
              <a:t>   </a:t>
            </a:r>
            <a:r>
              <a:rPr lang="en-GB" altLang="en-US" sz="2800" b="1">
                <a:solidFill>
                  <a:srgbClr val="FFFF00"/>
                </a:solidFill>
              </a:rPr>
              <a:t>Soil Management</a:t>
            </a:r>
          </a:p>
          <a:p>
            <a:pPr fontAlgn="base">
              <a:spcBef>
                <a:spcPct val="0"/>
              </a:spcBef>
              <a:spcAft>
                <a:spcPct val="0"/>
              </a:spcAft>
              <a:buClr>
                <a:srgbClr val="FF3300"/>
              </a:buClr>
              <a:buFont typeface="Wingdings" pitchFamily="2" charset="2"/>
              <a:buChar char="u"/>
            </a:pPr>
            <a:endParaRPr lang="en-GB" altLang="en-US" sz="2800" b="1">
              <a:solidFill>
                <a:srgbClr val="FFFF00"/>
              </a:solidFill>
            </a:endParaRPr>
          </a:p>
          <a:p>
            <a:pPr fontAlgn="base">
              <a:spcBef>
                <a:spcPct val="0"/>
              </a:spcBef>
              <a:spcAft>
                <a:spcPct val="0"/>
              </a:spcAft>
              <a:buClr>
                <a:srgbClr val="FF3300"/>
              </a:buClr>
              <a:buFont typeface="Wingdings" pitchFamily="2" charset="2"/>
              <a:buChar char="u"/>
            </a:pPr>
            <a:r>
              <a:rPr lang="en-GB" altLang="en-US" sz="2800" b="1">
                <a:solidFill>
                  <a:srgbClr val="FFFF00"/>
                </a:solidFill>
              </a:rPr>
              <a:t>   Water and Landscape (Environment)</a:t>
            </a:r>
          </a:p>
          <a:p>
            <a:pPr fontAlgn="base">
              <a:spcBef>
                <a:spcPct val="0"/>
              </a:spcBef>
              <a:spcAft>
                <a:spcPct val="0"/>
              </a:spcAft>
              <a:buClr>
                <a:srgbClr val="FF3300"/>
              </a:buClr>
              <a:buFont typeface="Wingdings" pitchFamily="2" charset="2"/>
              <a:buChar char="u"/>
            </a:pPr>
            <a:endParaRPr lang="en-GB" altLang="en-US" sz="2800" b="1">
              <a:solidFill>
                <a:srgbClr val="FFFF00"/>
              </a:solidFill>
            </a:endParaRPr>
          </a:p>
          <a:p>
            <a:pPr fontAlgn="base">
              <a:spcBef>
                <a:spcPct val="0"/>
              </a:spcBef>
              <a:spcAft>
                <a:spcPct val="0"/>
              </a:spcAft>
              <a:buClr>
                <a:srgbClr val="FF3300"/>
              </a:buClr>
              <a:buFont typeface="Wingdings" pitchFamily="2" charset="2"/>
              <a:buChar char="u"/>
            </a:pPr>
            <a:r>
              <a:rPr lang="en-GB" altLang="en-US" sz="2800" b="1">
                <a:solidFill>
                  <a:srgbClr val="FFFF00"/>
                </a:solidFill>
              </a:rPr>
              <a:t>   Pasture and Grazing Management</a:t>
            </a:r>
          </a:p>
          <a:p>
            <a:pPr fontAlgn="base">
              <a:spcBef>
                <a:spcPct val="0"/>
              </a:spcBef>
              <a:spcAft>
                <a:spcPct val="0"/>
              </a:spcAft>
              <a:buClr>
                <a:srgbClr val="FF3300"/>
              </a:buClr>
              <a:buFont typeface="Wingdings" pitchFamily="2" charset="2"/>
              <a:buChar char="u"/>
            </a:pPr>
            <a:endParaRPr lang="en-GB" altLang="en-US" sz="2800" b="1">
              <a:solidFill>
                <a:srgbClr val="FFFF00"/>
              </a:solidFill>
            </a:endParaRPr>
          </a:p>
          <a:p>
            <a:pPr fontAlgn="base">
              <a:spcBef>
                <a:spcPct val="0"/>
              </a:spcBef>
              <a:spcAft>
                <a:spcPct val="0"/>
              </a:spcAft>
              <a:buClr>
                <a:srgbClr val="FF3300"/>
              </a:buClr>
              <a:buFont typeface="Wingdings" pitchFamily="2" charset="2"/>
              <a:buChar char="u"/>
            </a:pPr>
            <a:r>
              <a:rPr lang="en-GB" altLang="en-US" sz="2800" b="1">
                <a:solidFill>
                  <a:srgbClr val="FFFF00"/>
                </a:solidFill>
              </a:rPr>
              <a:t>   Animal Husbandry and Genetics,</a:t>
            </a:r>
          </a:p>
          <a:p>
            <a:pPr fontAlgn="base">
              <a:spcBef>
                <a:spcPct val="0"/>
              </a:spcBef>
              <a:spcAft>
                <a:spcPct val="0"/>
              </a:spcAft>
              <a:buClr>
                <a:srgbClr val="FF3300"/>
              </a:buClr>
              <a:buFont typeface="Wingdings" pitchFamily="2" charset="2"/>
              <a:buNone/>
            </a:pPr>
            <a:r>
              <a:rPr lang="en-GB" altLang="en-US" sz="2800" b="1">
                <a:solidFill>
                  <a:srgbClr val="FFFF00"/>
                </a:solidFill>
              </a:rPr>
              <a:t>       Health and Welfare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GB" altLang="en-US" b="1">
                <a:solidFill>
                  <a:srgbClr val="FFFF00"/>
                </a:solidFill>
              </a:rPr>
              <a:t>Low input/extensive systems</a:t>
            </a:r>
            <a:endParaRPr lang="en-GB" altLang="en-US"/>
          </a:p>
        </p:txBody>
      </p:sp>
      <p:sp>
        <p:nvSpPr>
          <p:cNvPr id="58371" name="Rectangle 3"/>
          <p:cNvSpPr>
            <a:spLocks noGrp="1" noChangeArrowheads="1"/>
          </p:cNvSpPr>
          <p:nvPr>
            <p:ph type="body" sz="half" idx="1"/>
          </p:nvPr>
        </p:nvSpPr>
        <p:spPr>
          <a:xfrm>
            <a:off x="457200" y="1600200"/>
            <a:ext cx="8147050" cy="4530725"/>
          </a:xfrm>
        </p:spPr>
        <p:txBody>
          <a:bodyPr/>
          <a:lstStyle/>
          <a:p>
            <a:pPr marL="0" indent="0" algn="ctr" eaLnBrk="1" hangingPunct="1">
              <a:buClr>
                <a:schemeClr val="tx1"/>
              </a:buClr>
              <a:buFont typeface="Wingdings" pitchFamily="2" charset="2"/>
              <a:buNone/>
              <a:tabLst>
                <a:tab pos="1543050" algn="ctr"/>
                <a:tab pos="5200650" algn="ctr"/>
              </a:tabLst>
            </a:pPr>
            <a:r>
              <a:rPr lang="en-GB" altLang="en-US" sz="2000" b="1">
                <a:solidFill>
                  <a:srgbClr val="FF3300"/>
                </a:solidFill>
              </a:rPr>
              <a:t>An experiment was set up in 1990 to study the effect of reducing inputs into previously fertilised upland pasture.</a:t>
            </a:r>
            <a:endParaRPr lang="en-GB" altLang="en-US" sz="2800" b="1"/>
          </a:p>
          <a:p>
            <a:pPr marL="0" indent="0" eaLnBrk="1" hangingPunct="1">
              <a:buClr>
                <a:schemeClr val="tx1"/>
              </a:buClr>
              <a:buFont typeface="Wingdings" pitchFamily="2" charset="2"/>
              <a:buNone/>
              <a:tabLst>
                <a:tab pos="1543050" algn="ctr"/>
                <a:tab pos="5200650" algn="ctr"/>
              </a:tabLst>
            </a:pPr>
            <a:r>
              <a:rPr lang="en-GB" altLang="en-US" sz="2000" b="1">
                <a:solidFill>
                  <a:srgbClr val="FF9933"/>
                </a:solidFill>
              </a:rPr>
              <a:t>Six treatments were imposed (replicated three times) on 25 year old perennial ryegrass and creeping bent dominant swards.</a:t>
            </a:r>
          </a:p>
          <a:p>
            <a:pPr marL="0" indent="0" eaLnBrk="1" hangingPunct="1">
              <a:buClr>
                <a:schemeClr val="tx1"/>
              </a:buClr>
              <a:buFont typeface="Wingdings" pitchFamily="2" charset="2"/>
              <a:buNone/>
              <a:tabLst>
                <a:tab pos="1543050" algn="ctr"/>
                <a:tab pos="5200650" algn="ctr"/>
              </a:tabLst>
            </a:pPr>
            <a:r>
              <a:rPr lang="en-GB" altLang="en-US" sz="2000" b="1">
                <a:solidFill>
                  <a:srgbClr val="FFFF00"/>
                </a:solidFill>
              </a:rPr>
              <a:t>1) Lime (2t/acre at Yr 1), P and K and 150 kg N/ha</a:t>
            </a:r>
          </a:p>
          <a:p>
            <a:pPr marL="0" indent="0" eaLnBrk="1" hangingPunct="1">
              <a:buClr>
                <a:schemeClr val="tx1"/>
              </a:buClr>
              <a:buFont typeface="Wingdings" pitchFamily="2" charset="2"/>
              <a:buNone/>
              <a:tabLst>
                <a:tab pos="1543050" algn="ctr"/>
                <a:tab pos="5200650" algn="ctr"/>
              </a:tabLst>
            </a:pPr>
            <a:r>
              <a:rPr lang="en-GB" altLang="en-US" sz="2000" b="1">
                <a:solidFill>
                  <a:srgbClr val="FFFF00"/>
                </a:solidFill>
              </a:rPr>
              <a:t>2) Lime and P and K </a:t>
            </a:r>
          </a:p>
          <a:p>
            <a:pPr marL="0" indent="0" eaLnBrk="1" hangingPunct="1">
              <a:buClr>
                <a:schemeClr val="tx1"/>
              </a:buClr>
              <a:buFont typeface="Wingdings" pitchFamily="2" charset="2"/>
              <a:buNone/>
              <a:tabLst>
                <a:tab pos="1543050" algn="ctr"/>
                <a:tab pos="5200650" algn="ctr"/>
              </a:tabLst>
            </a:pPr>
            <a:r>
              <a:rPr lang="en-GB" altLang="en-US" sz="2000" b="1">
                <a:solidFill>
                  <a:srgbClr val="FFFF00"/>
                </a:solidFill>
              </a:rPr>
              <a:t>3) Lime</a:t>
            </a:r>
          </a:p>
          <a:p>
            <a:pPr marL="0" indent="0" eaLnBrk="1" hangingPunct="1">
              <a:buClr>
                <a:schemeClr val="tx1"/>
              </a:buClr>
              <a:buFont typeface="Wingdings" pitchFamily="2" charset="2"/>
              <a:buNone/>
              <a:tabLst>
                <a:tab pos="1543050" algn="ctr"/>
                <a:tab pos="5200650" algn="ctr"/>
              </a:tabLst>
            </a:pPr>
            <a:r>
              <a:rPr lang="en-GB" altLang="en-US" sz="2000" b="1">
                <a:solidFill>
                  <a:srgbClr val="FFFF00"/>
                </a:solidFill>
              </a:rPr>
              <a:t>4) Nil input </a:t>
            </a:r>
          </a:p>
          <a:p>
            <a:pPr marL="0" indent="0" eaLnBrk="1" hangingPunct="1">
              <a:buClr>
                <a:schemeClr val="tx1"/>
              </a:buClr>
              <a:buFont typeface="Wingdings" pitchFamily="2" charset="2"/>
              <a:buNone/>
              <a:tabLst>
                <a:tab pos="1543050" algn="ctr"/>
                <a:tab pos="5200650" algn="ctr"/>
              </a:tabLst>
            </a:pPr>
            <a:r>
              <a:rPr lang="en-GB" altLang="en-US" sz="2000" b="1">
                <a:solidFill>
                  <a:srgbClr val="FFFF00"/>
                </a:solidFill>
              </a:rPr>
              <a:t>5) Nil inputs, no grazing, one hay cut (July)</a:t>
            </a:r>
          </a:p>
          <a:p>
            <a:pPr marL="0" indent="0" eaLnBrk="1" hangingPunct="1">
              <a:buClr>
                <a:schemeClr val="tx1"/>
              </a:buClr>
              <a:buFont typeface="Wingdings" pitchFamily="2" charset="2"/>
              <a:buNone/>
              <a:tabLst>
                <a:tab pos="1543050" algn="ctr"/>
                <a:tab pos="5200650" algn="ctr"/>
              </a:tabLst>
            </a:pPr>
            <a:r>
              <a:rPr lang="en-GB" altLang="en-US" sz="2000" b="1">
                <a:solidFill>
                  <a:srgbClr val="FFFF00"/>
                </a:solidFill>
              </a:rPr>
              <a:t>6) Nil inputs, no cutting</a:t>
            </a:r>
            <a:endParaRPr lang="en-GB" altLang="en-US" sz="2000"/>
          </a:p>
        </p:txBody>
      </p:sp>
      <p:pic>
        <p:nvPicPr>
          <p:cNvPr id="84996" name="Picture 4" descr="iglog4"/>
          <p:cNvPicPr>
            <a:picLocks noGrp="1" noChangeAspect="1" noChangeArrowheads="1"/>
          </p:cNvPicPr>
          <p:nvPr>
            <p:ph sz="half" idx="2"/>
          </p:nvPr>
        </p:nvPicPr>
        <p:blipFill>
          <a:blip r:embed="rId3" cstate="print"/>
          <a:srcRect/>
          <a:stretch>
            <a:fillRect/>
          </a:stretch>
        </p:blipFill>
        <p:spPr>
          <a:xfrm>
            <a:off x="8027988" y="5734050"/>
            <a:ext cx="942975" cy="942975"/>
          </a:xfrm>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83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83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837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837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837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8371">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83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print"/>
          <a:srcRect/>
          <a:stretch>
            <a:fillRect/>
          </a:stretch>
        </p:blipFill>
        <p:spPr bwMode="auto">
          <a:xfrm>
            <a:off x="0" y="3175"/>
            <a:ext cx="9144000" cy="6856413"/>
          </a:xfrm>
          <a:prstGeom prst="rect">
            <a:avLst/>
          </a:prstGeom>
          <a:noFill/>
          <a:ln w="9525">
            <a:noFill/>
            <a:miter lim="800000"/>
            <a:headEnd/>
            <a:tailEnd/>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487974" y="290513"/>
            <a:ext cx="6522940" cy="769441"/>
          </a:xfrm>
          <a:prstGeom prst="rect">
            <a:avLst/>
          </a:prstGeom>
          <a:noFill/>
          <a:ln w="9525">
            <a:noFill/>
            <a:miter lim="800000"/>
            <a:headEnd/>
            <a:tailEnd/>
          </a:ln>
        </p:spPr>
        <p:txBody>
          <a:bodyPr wrap="none">
            <a:spAutoFit/>
          </a:bodyPr>
          <a:lstStyle/>
          <a:p>
            <a:r>
              <a:rPr lang="en-GB" sz="4400"/>
              <a:t>Maintaining sward quality</a:t>
            </a:r>
          </a:p>
        </p:txBody>
      </p:sp>
      <p:sp>
        <p:nvSpPr>
          <p:cNvPr id="13315" name="Text Box 3"/>
          <p:cNvSpPr txBox="1">
            <a:spLocks noChangeArrowheads="1"/>
          </p:cNvSpPr>
          <p:nvPr/>
        </p:nvSpPr>
        <p:spPr bwMode="auto">
          <a:xfrm>
            <a:off x="6498981" y="4076701"/>
            <a:ext cx="2327031" cy="1463675"/>
          </a:xfrm>
          <a:prstGeom prst="rect">
            <a:avLst/>
          </a:prstGeom>
          <a:noFill/>
          <a:ln w="9525">
            <a:noFill/>
            <a:miter lim="800000"/>
            <a:headEnd/>
            <a:tailEnd/>
          </a:ln>
        </p:spPr>
        <p:txBody>
          <a:bodyPr>
            <a:spAutoFit/>
          </a:bodyPr>
          <a:lstStyle/>
          <a:p>
            <a:pPr>
              <a:spcBef>
                <a:spcPct val="50000"/>
              </a:spcBef>
            </a:pPr>
            <a:r>
              <a:rPr lang="en-GB" sz="2000"/>
              <a:t>IBERS Bronydd Mawr </a:t>
            </a:r>
          </a:p>
          <a:p>
            <a:pPr>
              <a:spcBef>
                <a:spcPct val="50000"/>
              </a:spcBef>
            </a:pPr>
            <a:r>
              <a:rPr lang="en-GB" sz="2000"/>
              <a:t>Charlie Morgan, IBERS</a:t>
            </a:r>
            <a:endParaRPr lang="en-US" sz="2000"/>
          </a:p>
        </p:txBody>
      </p:sp>
      <p:pic>
        <p:nvPicPr>
          <p:cNvPr id="13316" name="Picture 4" descr="DSC_0148"/>
          <p:cNvPicPr>
            <a:picLocks noChangeAspect="1" noChangeArrowheads="1"/>
          </p:cNvPicPr>
          <p:nvPr/>
        </p:nvPicPr>
        <p:blipFill>
          <a:blip r:embed="rId3" cstate="print"/>
          <a:srcRect/>
          <a:stretch>
            <a:fillRect/>
          </a:stretch>
        </p:blipFill>
        <p:spPr bwMode="auto">
          <a:xfrm>
            <a:off x="341435" y="381000"/>
            <a:ext cx="8462596" cy="6096000"/>
          </a:xfrm>
          <a:prstGeom prst="rect">
            <a:avLst/>
          </a:prstGeom>
          <a:noFill/>
          <a:ln w="9525">
            <a:noFill/>
            <a:miter lim="800000"/>
            <a:headEnd/>
            <a:tailEnd/>
          </a:ln>
        </p:spPr>
      </p:pic>
      <p:sp>
        <p:nvSpPr>
          <p:cNvPr id="13317" name="Text Box 5"/>
          <p:cNvSpPr txBox="1">
            <a:spLocks noChangeArrowheads="1"/>
          </p:cNvSpPr>
          <p:nvPr/>
        </p:nvSpPr>
        <p:spPr bwMode="auto">
          <a:xfrm>
            <a:off x="1381858" y="5661025"/>
            <a:ext cx="1129811" cy="369332"/>
          </a:xfrm>
          <a:prstGeom prst="rect">
            <a:avLst/>
          </a:prstGeom>
          <a:noFill/>
          <a:ln w="9525">
            <a:noFill/>
            <a:miter lim="800000"/>
            <a:headEnd/>
            <a:tailEnd/>
          </a:ln>
        </p:spPr>
        <p:txBody>
          <a:bodyPr>
            <a:spAutoFit/>
          </a:bodyPr>
          <a:lstStyle/>
          <a:p>
            <a:pPr>
              <a:spcBef>
                <a:spcPct val="50000"/>
              </a:spcBef>
              <a:buFontTx/>
              <a:buNone/>
            </a:pPr>
            <a:r>
              <a:rPr lang="en-GB"/>
              <a:t>Ca</a:t>
            </a:r>
            <a:endParaRPr lang="en-US"/>
          </a:p>
        </p:txBody>
      </p:sp>
      <p:sp>
        <p:nvSpPr>
          <p:cNvPr id="13318" name="Text Box 6"/>
          <p:cNvSpPr txBox="1">
            <a:spLocks noChangeArrowheads="1"/>
          </p:cNvSpPr>
          <p:nvPr/>
        </p:nvSpPr>
        <p:spPr bwMode="auto">
          <a:xfrm>
            <a:off x="650631" y="3716338"/>
            <a:ext cx="1129812" cy="369332"/>
          </a:xfrm>
          <a:prstGeom prst="rect">
            <a:avLst/>
          </a:prstGeom>
          <a:noFill/>
          <a:ln w="9525">
            <a:noFill/>
            <a:miter lim="800000"/>
            <a:headEnd/>
            <a:tailEnd/>
          </a:ln>
        </p:spPr>
        <p:txBody>
          <a:bodyPr>
            <a:spAutoFit/>
          </a:bodyPr>
          <a:lstStyle/>
          <a:p>
            <a:pPr>
              <a:spcBef>
                <a:spcPct val="50000"/>
              </a:spcBef>
              <a:buFontTx/>
              <a:buNone/>
            </a:pPr>
            <a:r>
              <a:rPr lang="en-GB"/>
              <a:t>Cut</a:t>
            </a:r>
            <a:endParaRPr lang="en-US"/>
          </a:p>
        </p:txBody>
      </p:sp>
      <p:sp>
        <p:nvSpPr>
          <p:cNvPr id="13319" name="Text Box 7"/>
          <p:cNvSpPr txBox="1">
            <a:spLocks noChangeArrowheads="1"/>
          </p:cNvSpPr>
          <p:nvPr/>
        </p:nvSpPr>
        <p:spPr bwMode="auto">
          <a:xfrm>
            <a:off x="1447800" y="3200400"/>
            <a:ext cx="1129812" cy="369332"/>
          </a:xfrm>
          <a:prstGeom prst="rect">
            <a:avLst/>
          </a:prstGeom>
          <a:noFill/>
          <a:ln w="9525">
            <a:noFill/>
            <a:miter lim="800000"/>
            <a:headEnd/>
            <a:tailEnd/>
          </a:ln>
        </p:spPr>
        <p:txBody>
          <a:bodyPr>
            <a:spAutoFit/>
          </a:bodyPr>
          <a:lstStyle/>
          <a:p>
            <a:pPr>
              <a:spcBef>
                <a:spcPct val="50000"/>
              </a:spcBef>
              <a:buFontTx/>
              <a:buNone/>
            </a:pPr>
            <a:r>
              <a:rPr lang="en-GB"/>
              <a:t>Nil</a:t>
            </a:r>
            <a:endParaRPr lang="en-US"/>
          </a:p>
        </p:txBody>
      </p:sp>
      <p:sp>
        <p:nvSpPr>
          <p:cNvPr id="13320" name="Text Box 8"/>
          <p:cNvSpPr txBox="1">
            <a:spLocks noChangeArrowheads="1"/>
          </p:cNvSpPr>
          <p:nvPr/>
        </p:nvSpPr>
        <p:spPr bwMode="auto">
          <a:xfrm>
            <a:off x="2511670" y="2852738"/>
            <a:ext cx="1129812" cy="369332"/>
          </a:xfrm>
          <a:prstGeom prst="rect">
            <a:avLst/>
          </a:prstGeom>
          <a:noFill/>
          <a:ln w="9525">
            <a:noFill/>
            <a:miter lim="800000"/>
            <a:headEnd/>
            <a:tailEnd/>
          </a:ln>
        </p:spPr>
        <p:txBody>
          <a:bodyPr>
            <a:spAutoFit/>
          </a:bodyPr>
          <a:lstStyle/>
          <a:p>
            <a:pPr>
              <a:spcBef>
                <a:spcPct val="50000"/>
              </a:spcBef>
              <a:buFontTx/>
              <a:buNone/>
            </a:pPr>
            <a:r>
              <a:rPr lang="en-GB"/>
              <a:t>CaPKN</a:t>
            </a:r>
            <a:endParaRPr lang="en-US"/>
          </a:p>
        </p:txBody>
      </p:sp>
      <p:sp>
        <p:nvSpPr>
          <p:cNvPr id="13321" name="Text Box 9"/>
          <p:cNvSpPr txBox="1">
            <a:spLocks noChangeArrowheads="1"/>
          </p:cNvSpPr>
          <p:nvPr/>
        </p:nvSpPr>
        <p:spPr bwMode="auto">
          <a:xfrm>
            <a:off x="1381858" y="2636838"/>
            <a:ext cx="1129811" cy="369332"/>
          </a:xfrm>
          <a:prstGeom prst="rect">
            <a:avLst/>
          </a:prstGeom>
          <a:noFill/>
          <a:ln w="9525">
            <a:noFill/>
            <a:miter lim="800000"/>
            <a:headEnd/>
            <a:tailEnd/>
          </a:ln>
        </p:spPr>
        <p:txBody>
          <a:bodyPr>
            <a:spAutoFit/>
          </a:bodyPr>
          <a:lstStyle/>
          <a:p>
            <a:pPr>
              <a:spcBef>
                <a:spcPct val="50000"/>
              </a:spcBef>
              <a:buFontTx/>
              <a:buNone/>
            </a:pPr>
            <a:r>
              <a:rPr lang="en-GB"/>
              <a:t>CaPK</a:t>
            </a:r>
            <a:endParaRPr lang="en-US"/>
          </a:p>
        </p:txBody>
      </p:sp>
      <p:sp>
        <p:nvSpPr>
          <p:cNvPr id="13322" name="Text Box 10"/>
          <p:cNvSpPr txBox="1">
            <a:spLocks noChangeArrowheads="1"/>
          </p:cNvSpPr>
          <p:nvPr/>
        </p:nvSpPr>
        <p:spPr bwMode="auto">
          <a:xfrm>
            <a:off x="4239358" y="2684463"/>
            <a:ext cx="1129811" cy="369332"/>
          </a:xfrm>
          <a:prstGeom prst="rect">
            <a:avLst/>
          </a:prstGeom>
          <a:noFill/>
          <a:ln w="9525">
            <a:noFill/>
            <a:miter lim="800000"/>
            <a:headEnd/>
            <a:tailEnd/>
          </a:ln>
        </p:spPr>
        <p:txBody>
          <a:bodyPr>
            <a:spAutoFit/>
          </a:bodyPr>
          <a:lstStyle/>
          <a:p>
            <a:pPr>
              <a:spcBef>
                <a:spcPct val="50000"/>
              </a:spcBef>
              <a:buFontTx/>
              <a:buNone/>
            </a:pPr>
            <a:r>
              <a:rPr lang="en-GB"/>
              <a:t>Ca</a:t>
            </a:r>
            <a:endParaRPr lang="en-US"/>
          </a:p>
        </p:txBody>
      </p:sp>
      <p:sp>
        <p:nvSpPr>
          <p:cNvPr id="13323" name="Text Box 11"/>
          <p:cNvSpPr txBox="1">
            <a:spLocks noChangeArrowheads="1"/>
          </p:cNvSpPr>
          <p:nvPr/>
        </p:nvSpPr>
        <p:spPr bwMode="auto">
          <a:xfrm>
            <a:off x="5037993" y="2971800"/>
            <a:ext cx="1129812" cy="369332"/>
          </a:xfrm>
          <a:prstGeom prst="rect">
            <a:avLst/>
          </a:prstGeom>
          <a:noFill/>
          <a:ln w="9525">
            <a:noFill/>
            <a:miter lim="800000"/>
            <a:headEnd/>
            <a:tailEnd/>
          </a:ln>
        </p:spPr>
        <p:txBody>
          <a:bodyPr>
            <a:spAutoFit/>
          </a:bodyPr>
          <a:lstStyle/>
          <a:p>
            <a:pPr>
              <a:spcBef>
                <a:spcPct val="50000"/>
              </a:spcBef>
              <a:buFontTx/>
              <a:buNone/>
            </a:pPr>
            <a:r>
              <a:rPr lang="en-GB"/>
              <a:t>Cut</a:t>
            </a:r>
            <a:endParaRPr lang="en-US"/>
          </a:p>
        </p:txBody>
      </p:sp>
      <p:sp>
        <p:nvSpPr>
          <p:cNvPr id="13324" name="Text Box 12"/>
          <p:cNvSpPr txBox="1">
            <a:spLocks noChangeArrowheads="1"/>
          </p:cNvSpPr>
          <p:nvPr/>
        </p:nvSpPr>
        <p:spPr bwMode="auto">
          <a:xfrm>
            <a:off x="5968512" y="3371850"/>
            <a:ext cx="1129811" cy="369332"/>
          </a:xfrm>
          <a:prstGeom prst="rect">
            <a:avLst/>
          </a:prstGeom>
          <a:noFill/>
          <a:ln w="9525">
            <a:noFill/>
            <a:miter lim="800000"/>
            <a:headEnd/>
            <a:tailEnd/>
          </a:ln>
        </p:spPr>
        <p:txBody>
          <a:bodyPr>
            <a:spAutoFit/>
          </a:bodyPr>
          <a:lstStyle/>
          <a:p>
            <a:pPr>
              <a:spcBef>
                <a:spcPct val="50000"/>
              </a:spcBef>
              <a:buFontTx/>
              <a:buNone/>
            </a:pPr>
            <a:r>
              <a:rPr lang="en-GB"/>
              <a:t>CaPKN</a:t>
            </a:r>
            <a:endParaRPr lang="en-US"/>
          </a:p>
        </p:txBody>
      </p:sp>
      <p:sp>
        <p:nvSpPr>
          <p:cNvPr id="13325" name="Text Box 13"/>
          <p:cNvSpPr txBox="1">
            <a:spLocks noChangeArrowheads="1"/>
          </p:cNvSpPr>
          <p:nvPr/>
        </p:nvSpPr>
        <p:spPr bwMode="auto">
          <a:xfrm>
            <a:off x="7696200" y="3716338"/>
            <a:ext cx="1129812" cy="369332"/>
          </a:xfrm>
          <a:prstGeom prst="rect">
            <a:avLst/>
          </a:prstGeom>
          <a:noFill/>
          <a:ln w="9525">
            <a:noFill/>
            <a:miter lim="800000"/>
            <a:headEnd/>
            <a:tailEnd/>
          </a:ln>
        </p:spPr>
        <p:txBody>
          <a:bodyPr>
            <a:spAutoFit/>
          </a:bodyPr>
          <a:lstStyle/>
          <a:p>
            <a:pPr>
              <a:spcBef>
                <a:spcPct val="50000"/>
              </a:spcBef>
              <a:buFontTx/>
              <a:buNone/>
            </a:pPr>
            <a:r>
              <a:rPr lang="en-GB"/>
              <a:t>CaPK</a:t>
            </a: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print"/>
          <a:srcRect/>
          <a:stretch>
            <a:fillRect/>
          </a:stretch>
        </p:blipFill>
        <p:spPr bwMode="auto">
          <a:xfrm>
            <a:off x="-63500" y="-185738"/>
            <a:ext cx="9272588" cy="7235826"/>
          </a:xfrm>
          <a:prstGeom prst="rect">
            <a:avLst/>
          </a:prstGeom>
          <a:noFill/>
          <a:ln w="9525">
            <a:noFill/>
            <a:miter lim="800000"/>
            <a:headEnd/>
            <a:tailEnd/>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60325" y="-133350"/>
            <a:ext cx="9264650" cy="7131050"/>
          </a:xfrm>
          <a:prstGeom prst="rect">
            <a:avLst/>
          </a:prstGeom>
          <a:noFill/>
          <a:ln w="9525">
            <a:noFill/>
            <a:miter lim="800000"/>
            <a:headEnd/>
            <a:tailEnd/>
          </a:ln>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GB">
                <a:solidFill>
                  <a:srgbClr val="FFC000"/>
                </a:solidFill>
              </a:rPr>
              <a:t>Points to Cover</a:t>
            </a:r>
          </a:p>
        </p:txBody>
      </p:sp>
      <p:sp>
        <p:nvSpPr>
          <p:cNvPr id="20483" name="Content Placeholder 2"/>
          <p:cNvSpPr>
            <a:spLocks noGrp="1"/>
          </p:cNvSpPr>
          <p:nvPr>
            <p:ph idx="1"/>
          </p:nvPr>
        </p:nvSpPr>
        <p:spPr/>
        <p:txBody>
          <a:bodyPr/>
          <a:lstStyle/>
          <a:p>
            <a:r>
              <a:rPr lang="en-GB">
                <a:solidFill>
                  <a:srgbClr val="FFC000"/>
                </a:solidFill>
              </a:rPr>
              <a:t>What is the cost?</a:t>
            </a:r>
          </a:p>
          <a:p>
            <a:r>
              <a:rPr lang="en-GB">
                <a:solidFill>
                  <a:srgbClr val="FFC000"/>
                </a:solidFill>
              </a:rPr>
              <a:t>What do we control?</a:t>
            </a:r>
          </a:p>
          <a:p>
            <a:r>
              <a:rPr lang="en-GB">
                <a:solidFill>
                  <a:srgbClr val="FFC000"/>
                </a:solidFill>
              </a:rPr>
              <a:t>How does grass grow?</a:t>
            </a:r>
          </a:p>
          <a:p>
            <a:r>
              <a:rPr lang="en-GB">
                <a:solidFill>
                  <a:srgbClr val="FFC000"/>
                </a:solidFill>
              </a:rPr>
              <a:t>How do we improve efficiencies?</a:t>
            </a:r>
          </a:p>
          <a:p>
            <a:r>
              <a:rPr lang="en-GB">
                <a:solidFill>
                  <a:srgbClr val="FFC000"/>
                </a:solidFill>
              </a:rPr>
              <a:t>How do we know we have?</a:t>
            </a:r>
          </a:p>
          <a:p>
            <a:r>
              <a:rPr lang="en-GB">
                <a:solidFill>
                  <a:srgbClr val="FFC000"/>
                </a:solidFill>
              </a:rPr>
              <a:t>Summary</a:t>
            </a:r>
          </a:p>
          <a:p>
            <a:pPr>
              <a:buFontTx/>
              <a:buNone/>
            </a:pPr>
            <a:endParaRPr lang="en-GB">
              <a:solidFill>
                <a:srgbClr val="FFC000"/>
              </a:solidFill>
            </a:endParaRPr>
          </a:p>
        </p:txBody>
      </p:sp>
      <p:pic>
        <p:nvPicPr>
          <p:cNvPr id="4" name="Picture 7" descr="MMj02827470000[1]"/>
          <p:cNvPicPr>
            <a:picLocks noChangeAspect="1" noChangeArrowheads="1" noCrop="1"/>
          </p:cNvPicPr>
          <p:nvPr/>
        </p:nvPicPr>
        <p:blipFill>
          <a:blip r:embed="rId2" cstate="print"/>
          <a:srcRect/>
          <a:stretch>
            <a:fillRect/>
          </a:stretch>
        </p:blipFill>
        <p:spPr bwMode="auto">
          <a:xfrm>
            <a:off x="6300788" y="4076700"/>
            <a:ext cx="2011362" cy="20113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normAutofit fontScale="90000"/>
          </a:bodyPr>
          <a:lstStyle/>
          <a:p>
            <a:pPr algn="l" eaLnBrk="1" hangingPunct="1">
              <a:defRPr/>
            </a:pPr>
            <a:br>
              <a:rPr lang="en-GB" sz="3600" b="1">
                <a:solidFill>
                  <a:srgbClr val="91D927"/>
                </a:solidFill>
              </a:rPr>
            </a:br>
            <a:endParaRPr lang="en-GB" b="1"/>
          </a:p>
        </p:txBody>
      </p:sp>
      <p:pic>
        <p:nvPicPr>
          <p:cNvPr id="64515" name="Picture 3"/>
          <p:cNvPicPr>
            <a:picLocks noGrp="1" noChangeAspect="1" noChangeArrowheads="1"/>
          </p:cNvPicPr>
          <p:nvPr>
            <p:ph sz="half" idx="1"/>
          </p:nvPr>
        </p:nvPicPr>
        <p:blipFill>
          <a:blip r:embed="rId3" cstate="print"/>
          <a:srcRect/>
          <a:stretch>
            <a:fillRect/>
          </a:stretch>
        </p:blipFill>
        <p:spPr>
          <a:xfrm>
            <a:off x="4787900" y="4149725"/>
            <a:ext cx="4038600" cy="2708275"/>
          </a:xfrm>
          <a:noFill/>
        </p:spPr>
      </p:pic>
      <p:sp>
        <p:nvSpPr>
          <p:cNvPr id="64516" name="Text Box 4"/>
          <p:cNvSpPr txBox="1">
            <a:spLocks noChangeArrowheads="1"/>
          </p:cNvSpPr>
          <p:nvPr/>
        </p:nvSpPr>
        <p:spPr bwMode="auto">
          <a:xfrm>
            <a:off x="381000" y="533400"/>
            <a:ext cx="8382000" cy="822325"/>
          </a:xfrm>
          <a:prstGeom prst="rect">
            <a:avLst/>
          </a:prstGeom>
          <a:noFill/>
          <a:ln w="9525">
            <a:noFill/>
            <a:miter lim="800000"/>
            <a:headEnd/>
            <a:tailEnd/>
          </a:ln>
        </p:spPr>
        <p:txBody>
          <a:bodyPr>
            <a:spAutoFit/>
          </a:bodyPr>
          <a:lstStyle/>
          <a:p>
            <a:pPr algn="ctr" eaLnBrk="0" hangingPunct="0">
              <a:spcBef>
                <a:spcPct val="50000"/>
              </a:spcBef>
            </a:pPr>
            <a:r>
              <a:rPr lang="en-GB" sz="2400" b="1">
                <a:solidFill>
                  <a:srgbClr val="FFFF00"/>
                </a:solidFill>
              </a:rPr>
              <a:t>Huge differences between treatments in thistle infestation</a:t>
            </a:r>
            <a:r>
              <a:rPr lang="en-GB" sz="2400" b="1">
                <a:solidFill>
                  <a:srgbClr val="000000"/>
                </a:solidFill>
              </a:rPr>
              <a:t> </a:t>
            </a:r>
          </a:p>
        </p:txBody>
      </p:sp>
      <p:sp>
        <p:nvSpPr>
          <p:cNvPr id="64517" name="Rectangle 5"/>
          <p:cNvSpPr>
            <a:spLocks noChangeArrowheads="1"/>
          </p:cNvSpPr>
          <p:nvPr/>
        </p:nvSpPr>
        <p:spPr bwMode="auto">
          <a:xfrm>
            <a:off x="0" y="1676400"/>
            <a:ext cx="4724400" cy="366713"/>
          </a:xfrm>
          <a:prstGeom prst="rect">
            <a:avLst/>
          </a:prstGeom>
          <a:noFill/>
          <a:ln w="9525">
            <a:noFill/>
            <a:miter lim="800000"/>
            <a:headEnd/>
            <a:tailEnd/>
          </a:ln>
        </p:spPr>
        <p:txBody>
          <a:bodyPr>
            <a:spAutoFit/>
          </a:bodyPr>
          <a:lstStyle/>
          <a:p>
            <a:pPr algn="ctr" eaLnBrk="0" hangingPunct="0"/>
            <a:r>
              <a:rPr lang="en-GB" b="1">
                <a:solidFill>
                  <a:srgbClr val="FFFF00"/>
                </a:solidFill>
              </a:rPr>
              <a:t>Thistle Density (plants/ha) 1999</a:t>
            </a:r>
            <a:endParaRPr lang="en-GB" sz="2400" b="1">
              <a:solidFill>
                <a:srgbClr val="FFFF00"/>
              </a:solidFill>
            </a:endParaRPr>
          </a:p>
        </p:txBody>
      </p:sp>
      <p:sp>
        <p:nvSpPr>
          <p:cNvPr id="64518" name="Text Box 6"/>
          <p:cNvSpPr txBox="1">
            <a:spLocks noChangeArrowheads="1"/>
          </p:cNvSpPr>
          <p:nvPr/>
        </p:nvSpPr>
        <p:spPr bwMode="auto">
          <a:xfrm>
            <a:off x="4572000" y="2667000"/>
            <a:ext cx="1371600" cy="457200"/>
          </a:xfrm>
          <a:prstGeom prst="rect">
            <a:avLst/>
          </a:prstGeom>
          <a:noFill/>
          <a:ln w="9525">
            <a:noFill/>
            <a:miter lim="800000"/>
            <a:headEnd/>
            <a:tailEnd/>
          </a:ln>
        </p:spPr>
        <p:txBody>
          <a:bodyPr>
            <a:spAutoFit/>
          </a:bodyPr>
          <a:lstStyle/>
          <a:p>
            <a:pPr algn="ctr" eaLnBrk="0" hangingPunct="0">
              <a:spcBef>
                <a:spcPct val="50000"/>
              </a:spcBef>
            </a:pPr>
            <a:r>
              <a:rPr lang="en-GB" sz="2400" b="1" i="1">
                <a:solidFill>
                  <a:srgbClr val="FFFF00"/>
                </a:solidFill>
              </a:rPr>
              <a:t>CaPKN</a:t>
            </a:r>
            <a:endParaRPr lang="en-GB" sz="2400" b="1">
              <a:solidFill>
                <a:srgbClr val="FFFF00"/>
              </a:solidFill>
            </a:endParaRPr>
          </a:p>
        </p:txBody>
      </p:sp>
      <p:sp>
        <p:nvSpPr>
          <p:cNvPr id="64519" name="Text Box 7"/>
          <p:cNvSpPr txBox="1">
            <a:spLocks noChangeArrowheads="1"/>
          </p:cNvSpPr>
          <p:nvPr/>
        </p:nvSpPr>
        <p:spPr bwMode="auto">
          <a:xfrm>
            <a:off x="7391400" y="2667000"/>
            <a:ext cx="1371600" cy="457200"/>
          </a:xfrm>
          <a:prstGeom prst="rect">
            <a:avLst/>
          </a:prstGeom>
          <a:noFill/>
          <a:ln w="9525">
            <a:noFill/>
            <a:miter lim="800000"/>
            <a:headEnd/>
            <a:tailEnd/>
          </a:ln>
        </p:spPr>
        <p:txBody>
          <a:bodyPr>
            <a:spAutoFit/>
          </a:bodyPr>
          <a:lstStyle/>
          <a:p>
            <a:pPr algn="ctr" eaLnBrk="0" hangingPunct="0">
              <a:spcBef>
                <a:spcPct val="50000"/>
              </a:spcBef>
            </a:pPr>
            <a:r>
              <a:rPr lang="en-GB" sz="2400" b="1" i="1">
                <a:solidFill>
                  <a:srgbClr val="FFFF00"/>
                </a:solidFill>
              </a:rPr>
              <a:t>Ca</a:t>
            </a:r>
            <a:endParaRPr lang="en-GB" sz="2400" b="1">
              <a:solidFill>
                <a:srgbClr val="FFFF00"/>
              </a:solidFill>
            </a:endParaRPr>
          </a:p>
        </p:txBody>
      </p:sp>
      <p:sp>
        <p:nvSpPr>
          <p:cNvPr id="64520" name="AutoShape 8"/>
          <p:cNvSpPr>
            <a:spLocks noChangeArrowheads="1"/>
          </p:cNvSpPr>
          <p:nvPr/>
        </p:nvSpPr>
        <p:spPr bwMode="auto">
          <a:xfrm rot="862758">
            <a:off x="7772400" y="3124200"/>
            <a:ext cx="242888" cy="1066800"/>
          </a:xfrm>
          <a:prstGeom prst="downArrow">
            <a:avLst>
              <a:gd name="adj1" fmla="val 50000"/>
              <a:gd name="adj2" fmla="val 109804"/>
            </a:avLst>
          </a:prstGeom>
          <a:solidFill>
            <a:schemeClr val="bg2"/>
          </a:solidFill>
          <a:ln w="9525">
            <a:solidFill>
              <a:schemeClr val="tx1"/>
            </a:solidFill>
            <a:miter lim="800000"/>
            <a:headEnd/>
            <a:tailEnd/>
          </a:ln>
        </p:spPr>
        <p:txBody>
          <a:bodyPr wrap="none" anchor="ctr"/>
          <a:lstStyle/>
          <a:p>
            <a:endParaRPr lang="en-GB">
              <a:solidFill>
                <a:srgbClr val="000000"/>
              </a:solidFill>
            </a:endParaRPr>
          </a:p>
        </p:txBody>
      </p:sp>
      <p:sp>
        <p:nvSpPr>
          <p:cNvPr id="64521" name="AutoShape 9"/>
          <p:cNvSpPr>
            <a:spLocks noChangeArrowheads="1"/>
          </p:cNvSpPr>
          <p:nvPr/>
        </p:nvSpPr>
        <p:spPr bwMode="auto">
          <a:xfrm rot="-1114964">
            <a:off x="5181600" y="3124200"/>
            <a:ext cx="242888" cy="1066800"/>
          </a:xfrm>
          <a:prstGeom prst="downArrow">
            <a:avLst>
              <a:gd name="adj1" fmla="val 50000"/>
              <a:gd name="adj2" fmla="val 109804"/>
            </a:avLst>
          </a:prstGeom>
          <a:solidFill>
            <a:schemeClr val="bg2"/>
          </a:solidFill>
          <a:ln w="9525">
            <a:solidFill>
              <a:schemeClr val="tx1"/>
            </a:solidFill>
            <a:miter lim="800000"/>
            <a:headEnd/>
            <a:tailEnd/>
          </a:ln>
        </p:spPr>
        <p:txBody>
          <a:bodyPr wrap="none" anchor="ctr"/>
          <a:lstStyle/>
          <a:p>
            <a:endParaRPr lang="en-GB">
              <a:solidFill>
                <a:srgbClr val="000000"/>
              </a:solidFill>
            </a:endParaRPr>
          </a:p>
        </p:txBody>
      </p:sp>
      <p:sp>
        <p:nvSpPr>
          <p:cNvPr id="64522" name="Text Box 10"/>
          <p:cNvSpPr txBox="1">
            <a:spLocks noChangeArrowheads="1"/>
          </p:cNvSpPr>
          <p:nvPr/>
        </p:nvSpPr>
        <p:spPr bwMode="auto">
          <a:xfrm>
            <a:off x="4953000" y="1752600"/>
            <a:ext cx="3657600" cy="701675"/>
          </a:xfrm>
          <a:prstGeom prst="rect">
            <a:avLst/>
          </a:prstGeom>
          <a:noFill/>
          <a:ln w="9525">
            <a:noFill/>
            <a:miter lim="800000"/>
            <a:headEnd/>
            <a:tailEnd/>
          </a:ln>
        </p:spPr>
        <p:txBody>
          <a:bodyPr>
            <a:spAutoFit/>
          </a:bodyPr>
          <a:lstStyle/>
          <a:p>
            <a:pPr algn="ctr" eaLnBrk="0" hangingPunct="0">
              <a:spcBef>
                <a:spcPct val="50000"/>
              </a:spcBef>
            </a:pPr>
            <a:r>
              <a:rPr lang="en-GB" sz="2000" b="1">
                <a:solidFill>
                  <a:srgbClr val="FF9900"/>
                </a:solidFill>
              </a:rPr>
              <a:t>Surface area of plot reduced by 30% at flowering</a:t>
            </a:r>
            <a:endParaRPr lang="en-GB" sz="2000" b="1">
              <a:solidFill>
                <a:srgbClr val="00FF00"/>
              </a:solidFill>
            </a:endParaRPr>
          </a:p>
        </p:txBody>
      </p:sp>
      <p:sp>
        <p:nvSpPr>
          <p:cNvPr id="64523" name="Text Box 11"/>
          <p:cNvSpPr txBox="1">
            <a:spLocks noChangeArrowheads="1"/>
          </p:cNvSpPr>
          <p:nvPr/>
        </p:nvSpPr>
        <p:spPr bwMode="auto">
          <a:xfrm>
            <a:off x="304800" y="5257800"/>
            <a:ext cx="4267200" cy="854075"/>
          </a:xfrm>
          <a:prstGeom prst="rect">
            <a:avLst/>
          </a:prstGeom>
          <a:noFill/>
          <a:ln w="9525">
            <a:noFill/>
            <a:miter lim="800000"/>
            <a:headEnd/>
            <a:tailEnd/>
          </a:ln>
        </p:spPr>
        <p:txBody>
          <a:bodyPr>
            <a:spAutoFit/>
          </a:bodyPr>
          <a:lstStyle/>
          <a:p>
            <a:pPr eaLnBrk="0" hangingPunct="0">
              <a:spcBef>
                <a:spcPct val="50000"/>
              </a:spcBef>
              <a:tabLst>
                <a:tab pos="2230438" algn="l"/>
              </a:tabLst>
            </a:pPr>
            <a:r>
              <a:rPr lang="en-GB" sz="2000" i="1">
                <a:solidFill>
                  <a:srgbClr val="FFFF00"/>
                </a:solidFill>
              </a:rPr>
              <a:t>Cirsium palustre</a:t>
            </a:r>
            <a:r>
              <a:rPr lang="en-GB" sz="2000">
                <a:solidFill>
                  <a:srgbClr val="FFFF00"/>
                </a:solidFill>
              </a:rPr>
              <a:t> 	Marsh Thistle</a:t>
            </a:r>
          </a:p>
          <a:p>
            <a:pPr eaLnBrk="0" hangingPunct="0">
              <a:spcBef>
                <a:spcPct val="50000"/>
              </a:spcBef>
              <a:tabLst>
                <a:tab pos="2230438" algn="l"/>
              </a:tabLst>
            </a:pPr>
            <a:r>
              <a:rPr lang="en-GB" sz="2000" i="1">
                <a:solidFill>
                  <a:srgbClr val="FFFF00"/>
                </a:solidFill>
              </a:rPr>
              <a:t>Cirsium vulgare	</a:t>
            </a:r>
            <a:r>
              <a:rPr lang="en-GB" sz="2000">
                <a:solidFill>
                  <a:srgbClr val="FFFF00"/>
                </a:solidFill>
              </a:rPr>
              <a:t>Spear Thistle</a:t>
            </a:r>
            <a:endParaRPr lang="en-GB" sz="2000">
              <a:solidFill>
                <a:srgbClr val="000000"/>
              </a:solidFill>
            </a:endParaRPr>
          </a:p>
        </p:txBody>
      </p:sp>
      <p:pic>
        <p:nvPicPr>
          <p:cNvPr id="64524" name="Picture 12"/>
          <p:cNvPicPr>
            <a:picLocks noGrp="1" noChangeAspect="1" noChangeArrowheads="1"/>
          </p:cNvPicPr>
          <p:nvPr>
            <p:ph sz="half" idx="2"/>
          </p:nvPr>
        </p:nvPicPr>
        <p:blipFill>
          <a:blip r:embed="rId4" cstate="print"/>
          <a:srcRect/>
          <a:stretch>
            <a:fillRect/>
          </a:stretch>
        </p:blipFill>
        <p:spPr>
          <a:xfrm>
            <a:off x="250825" y="2349500"/>
            <a:ext cx="4038600" cy="2693988"/>
          </a:xfrm>
          <a:noFill/>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836712"/>
          <a:ext cx="9144000" cy="4680522"/>
        </p:xfrm>
        <a:graphic>
          <a:graphicData uri="http://schemas.openxmlformats.org/drawingml/2006/table">
            <a:tbl>
              <a:tblPr>
                <a:tableStyleId>{284E427A-3D55-4303-BF80-6455036E1DE7}</a:tableStyleId>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914400">
                  <a:extLst>
                    <a:ext uri="{9D8B030D-6E8A-4147-A177-3AD203B41FA5}">
                      <a16:colId xmlns:a16="http://schemas.microsoft.com/office/drawing/2014/main" val="20006"/>
                    </a:ext>
                  </a:extLst>
                </a:gridCol>
                <a:gridCol w="914400">
                  <a:extLst>
                    <a:ext uri="{9D8B030D-6E8A-4147-A177-3AD203B41FA5}">
                      <a16:colId xmlns:a16="http://schemas.microsoft.com/office/drawing/2014/main" val="20007"/>
                    </a:ext>
                  </a:extLst>
                </a:gridCol>
                <a:gridCol w="914400">
                  <a:extLst>
                    <a:ext uri="{9D8B030D-6E8A-4147-A177-3AD203B41FA5}">
                      <a16:colId xmlns:a16="http://schemas.microsoft.com/office/drawing/2014/main" val="20008"/>
                    </a:ext>
                  </a:extLst>
                </a:gridCol>
                <a:gridCol w="914400">
                  <a:extLst>
                    <a:ext uri="{9D8B030D-6E8A-4147-A177-3AD203B41FA5}">
                      <a16:colId xmlns:a16="http://schemas.microsoft.com/office/drawing/2014/main" val="20009"/>
                    </a:ext>
                  </a:extLst>
                </a:gridCol>
              </a:tblGrid>
              <a:tr h="668646">
                <a:tc>
                  <a:txBody>
                    <a:bodyPr/>
                    <a:lstStyle/>
                    <a:p>
                      <a:pPr algn="ctr" fontAlgn="b"/>
                      <a:r>
                        <a:rPr lang="en-GB" sz="1400" b="1" u="none" strike="noStrike" dirty="0"/>
                        <a:t>Treatment</a:t>
                      </a:r>
                      <a:endParaRPr lang="en-GB" sz="1400" b="1" i="0" u="none" strike="noStrike" dirty="0">
                        <a:solidFill>
                          <a:srgbClr val="FFC000"/>
                        </a:solidFill>
                        <a:latin typeface="Calibri"/>
                      </a:endParaRPr>
                    </a:p>
                  </a:txBody>
                  <a:tcPr marL="5074" marR="5074" marT="5074" marB="0" anchor="b"/>
                </a:tc>
                <a:tc>
                  <a:txBody>
                    <a:bodyPr/>
                    <a:lstStyle/>
                    <a:p>
                      <a:pPr algn="ctr" fontAlgn="b"/>
                      <a:r>
                        <a:rPr lang="en-GB" sz="1400" b="1" u="none" strike="noStrike" dirty="0"/>
                        <a:t>Ryegrass</a:t>
                      </a:r>
                      <a:endParaRPr lang="en-GB" sz="1400" b="1" i="0" u="none" strike="noStrike" dirty="0">
                        <a:solidFill>
                          <a:srgbClr val="FFC000"/>
                        </a:solidFill>
                        <a:latin typeface="Calibri"/>
                      </a:endParaRPr>
                    </a:p>
                  </a:txBody>
                  <a:tcPr marL="5074" marR="5074" marT="5074" marB="0" anchor="b"/>
                </a:tc>
                <a:tc>
                  <a:txBody>
                    <a:bodyPr/>
                    <a:lstStyle/>
                    <a:p>
                      <a:pPr algn="ctr" fontAlgn="b"/>
                      <a:r>
                        <a:rPr lang="en-GB" sz="1400" b="1" u="none" strike="noStrike" dirty="0"/>
                        <a:t>Meadow grass</a:t>
                      </a:r>
                      <a:endParaRPr lang="en-GB" sz="1400" b="1" i="0" u="none" strike="noStrike" dirty="0">
                        <a:solidFill>
                          <a:srgbClr val="FFC000"/>
                        </a:solidFill>
                        <a:latin typeface="Calibri"/>
                      </a:endParaRPr>
                    </a:p>
                  </a:txBody>
                  <a:tcPr marL="5074" marR="5074" marT="5074" marB="0" anchor="b"/>
                </a:tc>
                <a:tc>
                  <a:txBody>
                    <a:bodyPr/>
                    <a:lstStyle/>
                    <a:p>
                      <a:pPr algn="ctr" fontAlgn="b"/>
                      <a:r>
                        <a:rPr lang="en-GB" sz="1400" b="1" u="none" strike="noStrike" dirty="0"/>
                        <a:t>Bent grass</a:t>
                      </a:r>
                      <a:endParaRPr lang="en-GB" sz="1400" b="1" i="0" u="none" strike="noStrike" dirty="0">
                        <a:solidFill>
                          <a:srgbClr val="FFC000"/>
                        </a:solidFill>
                        <a:latin typeface="Calibri"/>
                      </a:endParaRPr>
                    </a:p>
                  </a:txBody>
                  <a:tcPr marL="5074" marR="5074" marT="5074" marB="0" anchor="b"/>
                </a:tc>
                <a:tc>
                  <a:txBody>
                    <a:bodyPr/>
                    <a:lstStyle/>
                    <a:p>
                      <a:pPr algn="ctr" fontAlgn="b"/>
                      <a:r>
                        <a:rPr lang="en-GB" sz="1400" b="1" u="none" strike="noStrike" dirty="0"/>
                        <a:t>Yorkshire Fog</a:t>
                      </a:r>
                      <a:endParaRPr lang="en-GB" sz="1400" b="1" i="0" u="none" strike="noStrike" dirty="0">
                        <a:solidFill>
                          <a:srgbClr val="FFC000"/>
                        </a:solidFill>
                        <a:latin typeface="Calibri"/>
                      </a:endParaRPr>
                    </a:p>
                  </a:txBody>
                  <a:tcPr marL="5074" marR="5074" marT="5074" marB="0" anchor="b"/>
                </a:tc>
                <a:tc>
                  <a:txBody>
                    <a:bodyPr/>
                    <a:lstStyle/>
                    <a:p>
                      <a:pPr algn="ctr" fontAlgn="b"/>
                      <a:r>
                        <a:rPr lang="en-GB" sz="1400" b="1" u="none" strike="noStrike" dirty="0"/>
                        <a:t>Sweet Vernal</a:t>
                      </a:r>
                      <a:endParaRPr lang="en-GB" sz="1400" b="1" i="0" u="none" strike="noStrike" dirty="0">
                        <a:solidFill>
                          <a:srgbClr val="FFC000"/>
                        </a:solidFill>
                        <a:latin typeface="Calibri"/>
                      </a:endParaRPr>
                    </a:p>
                  </a:txBody>
                  <a:tcPr marL="5074" marR="5074" marT="5074" marB="0" anchor="b"/>
                </a:tc>
                <a:tc>
                  <a:txBody>
                    <a:bodyPr/>
                    <a:lstStyle/>
                    <a:p>
                      <a:pPr algn="ctr" fontAlgn="b"/>
                      <a:r>
                        <a:rPr lang="en-GB" sz="1400" b="1" u="none" strike="noStrike" dirty="0"/>
                        <a:t>Crested </a:t>
                      </a:r>
                      <a:r>
                        <a:rPr lang="en-GB" sz="1400" b="1" u="none" strike="noStrike" dirty="0" err="1"/>
                        <a:t>Dogstail</a:t>
                      </a:r>
                      <a:endParaRPr lang="en-GB" sz="1400" b="1" i="0" u="none" strike="noStrike" dirty="0">
                        <a:solidFill>
                          <a:srgbClr val="FFC000"/>
                        </a:solidFill>
                        <a:latin typeface="Calibri"/>
                      </a:endParaRPr>
                    </a:p>
                  </a:txBody>
                  <a:tcPr marL="5074" marR="5074" marT="5074" marB="0" anchor="b"/>
                </a:tc>
                <a:tc>
                  <a:txBody>
                    <a:bodyPr/>
                    <a:lstStyle/>
                    <a:p>
                      <a:pPr algn="ctr" fontAlgn="b"/>
                      <a:r>
                        <a:rPr lang="en-GB" sz="1400" b="1" u="none" strike="noStrike" dirty="0"/>
                        <a:t>Fescue</a:t>
                      </a:r>
                      <a:endParaRPr lang="en-GB" sz="1400" b="1" i="0" u="none" strike="noStrike" dirty="0">
                        <a:solidFill>
                          <a:srgbClr val="FFC000"/>
                        </a:solidFill>
                        <a:latin typeface="Calibri"/>
                      </a:endParaRPr>
                    </a:p>
                  </a:txBody>
                  <a:tcPr marL="5074" marR="5074" marT="5074" marB="0" anchor="b"/>
                </a:tc>
                <a:tc>
                  <a:txBody>
                    <a:bodyPr/>
                    <a:lstStyle/>
                    <a:p>
                      <a:pPr algn="ctr" fontAlgn="b"/>
                      <a:r>
                        <a:rPr lang="en-GB" sz="1400" b="1" u="none" strike="noStrike" dirty="0">
                          <a:solidFill>
                            <a:srgbClr val="FFC000"/>
                          </a:solidFill>
                        </a:rPr>
                        <a:t>Total</a:t>
                      </a:r>
                      <a:endParaRPr lang="en-GB" sz="1400" b="1" i="0" u="none" strike="noStrike" dirty="0">
                        <a:solidFill>
                          <a:srgbClr val="FFC000"/>
                        </a:solidFill>
                        <a:latin typeface="Calibri"/>
                      </a:endParaRPr>
                    </a:p>
                  </a:txBody>
                  <a:tcPr marL="5074" marR="5074" marT="5074" marB="0" anchor="b">
                    <a:solidFill>
                      <a:srgbClr val="002060"/>
                    </a:solidFill>
                  </a:tcPr>
                </a:tc>
                <a:tc>
                  <a:txBody>
                    <a:bodyPr/>
                    <a:lstStyle/>
                    <a:p>
                      <a:pPr algn="ctr" fontAlgn="b"/>
                      <a:r>
                        <a:rPr lang="en-GB" sz="1400" b="1" u="none" strike="noStrike" dirty="0"/>
                        <a:t>Clover </a:t>
                      </a:r>
                      <a:r>
                        <a:rPr lang="en-GB" sz="1400" b="1" u="none" strike="noStrike" dirty="0" err="1"/>
                        <a:t>Stolon</a:t>
                      </a:r>
                      <a:endParaRPr lang="en-GB" sz="1400" b="1" i="0" u="none" strike="noStrike" dirty="0">
                        <a:solidFill>
                          <a:srgbClr val="FFC000"/>
                        </a:solidFill>
                        <a:latin typeface="Calibri"/>
                      </a:endParaRPr>
                    </a:p>
                  </a:txBody>
                  <a:tcPr marL="5074" marR="5074" marT="5074" marB="0" anchor="b"/>
                </a:tc>
                <a:extLst>
                  <a:ext uri="{0D108BD9-81ED-4DB2-BD59-A6C34878D82A}">
                    <a16:rowId xmlns:a16="http://schemas.microsoft.com/office/drawing/2014/main" val="10000"/>
                  </a:ext>
                </a:extLst>
              </a:tr>
              <a:tr h="668646">
                <a:tc>
                  <a:txBody>
                    <a:bodyPr/>
                    <a:lstStyle/>
                    <a:p>
                      <a:pPr algn="l" fontAlgn="b"/>
                      <a:r>
                        <a:rPr lang="en-GB" sz="2000" u="none" strike="noStrike"/>
                        <a:t>CaPKN</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dirty="0"/>
                        <a:t>12197</a:t>
                      </a:r>
                      <a:endParaRPr lang="en-GB" sz="2000" b="0" i="0" u="none" strike="noStrike" dirty="0">
                        <a:solidFill>
                          <a:srgbClr val="FFC000"/>
                        </a:solidFill>
                        <a:latin typeface="Calibri"/>
                      </a:endParaRPr>
                    </a:p>
                  </a:txBody>
                  <a:tcPr marL="5074" marR="5074" marT="5074" marB="0" anchor="b"/>
                </a:tc>
                <a:tc>
                  <a:txBody>
                    <a:bodyPr/>
                    <a:lstStyle/>
                    <a:p>
                      <a:pPr algn="r" fontAlgn="b"/>
                      <a:r>
                        <a:rPr lang="en-GB" sz="2000" u="none" strike="noStrike"/>
                        <a:t>10553</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8078</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dirty="0"/>
                        <a:t>6918</a:t>
                      </a:r>
                      <a:endParaRPr lang="en-GB" sz="2000" b="0" i="0" u="none" strike="noStrike" dirty="0">
                        <a:solidFill>
                          <a:srgbClr val="FFC000"/>
                        </a:solidFill>
                        <a:latin typeface="Calibri"/>
                      </a:endParaRPr>
                    </a:p>
                  </a:txBody>
                  <a:tcPr marL="5074" marR="5074" marT="5074" marB="0" anchor="b"/>
                </a:tc>
                <a:tc>
                  <a:txBody>
                    <a:bodyPr/>
                    <a:lstStyle/>
                    <a:p>
                      <a:pPr algn="r" fontAlgn="b"/>
                      <a:r>
                        <a:rPr lang="en-GB" sz="2000" u="none" strike="noStrike"/>
                        <a:t>280</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1028</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11</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dirty="0">
                          <a:solidFill>
                            <a:srgbClr val="FFC000"/>
                          </a:solidFill>
                        </a:rPr>
                        <a:t>39064</a:t>
                      </a:r>
                      <a:endParaRPr lang="en-GB" sz="2000" b="0" i="0" u="none" strike="noStrike" dirty="0">
                        <a:solidFill>
                          <a:srgbClr val="FFC000"/>
                        </a:solidFill>
                        <a:latin typeface="Calibri"/>
                      </a:endParaRPr>
                    </a:p>
                  </a:txBody>
                  <a:tcPr marL="5074" marR="5074" marT="5074" marB="0" anchor="b">
                    <a:solidFill>
                      <a:srgbClr val="002060"/>
                    </a:solidFill>
                  </a:tcPr>
                </a:tc>
                <a:tc>
                  <a:txBody>
                    <a:bodyPr/>
                    <a:lstStyle/>
                    <a:p>
                      <a:pPr algn="r" fontAlgn="b"/>
                      <a:r>
                        <a:rPr lang="en-GB" sz="2000" u="none" strike="noStrike"/>
                        <a:t>12.7</a:t>
                      </a:r>
                      <a:endParaRPr lang="en-GB" sz="2000" b="0" i="0" u="none" strike="noStrike">
                        <a:solidFill>
                          <a:srgbClr val="FFC000"/>
                        </a:solidFill>
                        <a:latin typeface="Calibri"/>
                      </a:endParaRPr>
                    </a:p>
                  </a:txBody>
                  <a:tcPr marL="5074" marR="5074" marT="5074" marB="0" anchor="b"/>
                </a:tc>
                <a:extLst>
                  <a:ext uri="{0D108BD9-81ED-4DB2-BD59-A6C34878D82A}">
                    <a16:rowId xmlns:a16="http://schemas.microsoft.com/office/drawing/2014/main" val="10001"/>
                  </a:ext>
                </a:extLst>
              </a:tr>
              <a:tr h="668646">
                <a:tc>
                  <a:txBody>
                    <a:bodyPr/>
                    <a:lstStyle/>
                    <a:p>
                      <a:pPr algn="l" fontAlgn="b"/>
                      <a:r>
                        <a:rPr lang="en-GB" sz="2000" u="none" strike="noStrike"/>
                        <a:t>CaPK</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8940</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dirty="0"/>
                        <a:t>3777</a:t>
                      </a:r>
                      <a:endParaRPr lang="en-GB" sz="2000" b="0" i="0" u="none" strike="noStrike" dirty="0">
                        <a:solidFill>
                          <a:srgbClr val="FFC000"/>
                        </a:solidFill>
                        <a:latin typeface="Calibri"/>
                      </a:endParaRPr>
                    </a:p>
                  </a:txBody>
                  <a:tcPr marL="5074" marR="5074" marT="5074" marB="0" anchor="b"/>
                </a:tc>
                <a:tc>
                  <a:txBody>
                    <a:bodyPr/>
                    <a:lstStyle/>
                    <a:p>
                      <a:pPr algn="r" fontAlgn="b"/>
                      <a:r>
                        <a:rPr lang="en-GB" sz="2000" u="none" strike="noStrike"/>
                        <a:t>12753</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6941</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617</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1347</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41</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dirty="0">
                          <a:solidFill>
                            <a:srgbClr val="FFC000"/>
                          </a:solidFill>
                        </a:rPr>
                        <a:t>31146</a:t>
                      </a:r>
                      <a:endParaRPr lang="en-GB" sz="2000" b="0" i="0" u="none" strike="noStrike" dirty="0">
                        <a:solidFill>
                          <a:srgbClr val="FFC000"/>
                        </a:solidFill>
                        <a:latin typeface="Calibri"/>
                      </a:endParaRPr>
                    </a:p>
                  </a:txBody>
                  <a:tcPr marL="5074" marR="5074" marT="5074" marB="0" anchor="b">
                    <a:solidFill>
                      <a:srgbClr val="002060"/>
                    </a:solidFill>
                  </a:tcPr>
                </a:tc>
                <a:tc>
                  <a:txBody>
                    <a:bodyPr/>
                    <a:lstStyle/>
                    <a:p>
                      <a:pPr algn="r" fontAlgn="b"/>
                      <a:r>
                        <a:rPr lang="en-GB" sz="2000" u="none" strike="noStrike"/>
                        <a:t>80.5</a:t>
                      </a:r>
                      <a:endParaRPr lang="en-GB" sz="2000" b="0" i="0" u="none" strike="noStrike">
                        <a:solidFill>
                          <a:srgbClr val="FFC000"/>
                        </a:solidFill>
                        <a:latin typeface="Calibri"/>
                      </a:endParaRPr>
                    </a:p>
                  </a:txBody>
                  <a:tcPr marL="5074" marR="5074" marT="5074" marB="0" anchor="b"/>
                </a:tc>
                <a:extLst>
                  <a:ext uri="{0D108BD9-81ED-4DB2-BD59-A6C34878D82A}">
                    <a16:rowId xmlns:a16="http://schemas.microsoft.com/office/drawing/2014/main" val="10002"/>
                  </a:ext>
                </a:extLst>
              </a:tr>
              <a:tr h="668646">
                <a:tc>
                  <a:txBody>
                    <a:bodyPr/>
                    <a:lstStyle/>
                    <a:p>
                      <a:pPr algn="l" fontAlgn="b"/>
                      <a:r>
                        <a:rPr lang="en-GB" sz="2000" u="none" strike="noStrike"/>
                        <a:t>Ca</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4334</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847</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dirty="0"/>
                        <a:t>15693</a:t>
                      </a:r>
                      <a:endParaRPr lang="en-GB" sz="2000" b="0" i="0" u="none" strike="noStrike" dirty="0">
                        <a:solidFill>
                          <a:srgbClr val="FFC000"/>
                        </a:solidFill>
                        <a:latin typeface="Calibri"/>
                      </a:endParaRPr>
                    </a:p>
                  </a:txBody>
                  <a:tcPr marL="5074" marR="5074" marT="5074" marB="0" anchor="b"/>
                </a:tc>
                <a:tc>
                  <a:txBody>
                    <a:bodyPr/>
                    <a:lstStyle/>
                    <a:p>
                      <a:pPr algn="r" fontAlgn="b"/>
                      <a:r>
                        <a:rPr lang="en-GB" sz="2000" u="none" strike="noStrike"/>
                        <a:t>8092</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502</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4219</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49</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dirty="0">
                          <a:solidFill>
                            <a:srgbClr val="FFC000"/>
                          </a:solidFill>
                        </a:rPr>
                        <a:t>33740</a:t>
                      </a:r>
                      <a:endParaRPr lang="en-GB" sz="2000" b="0" i="0" u="none" strike="noStrike" dirty="0">
                        <a:solidFill>
                          <a:srgbClr val="FFC000"/>
                        </a:solidFill>
                        <a:latin typeface="Calibri"/>
                      </a:endParaRPr>
                    </a:p>
                  </a:txBody>
                  <a:tcPr marL="5074" marR="5074" marT="5074" marB="0" anchor="b">
                    <a:solidFill>
                      <a:srgbClr val="002060"/>
                    </a:solidFill>
                  </a:tcPr>
                </a:tc>
                <a:tc>
                  <a:txBody>
                    <a:bodyPr/>
                    <a:lstStyle/>
                    <a:p>
                      <a:pPr algn="r" fontAlgn="b"/>
                      <a:r>
                        <a:rPr lang="en-GB" sz="2000" u="none" strike="noStrike"/>
                        <a:t>45.7</a:t>
                      </a:r>
                      <a:endParaRPr lang="en-GB" sz="2000" b="0" i="0" u="none" strike="noStrike">
                        <a:solidFill>
                          <a:srgbClr val="FFC000"/>
                        </a:solidFill>
                        <a:latin typeface="Calibri"/>
                      </a:endParaRPr>
                    </a:p>
                  </a:txBody>
                  <a:tcPr marL="5074" marR="5074" marT="5074" marB="0" anchor="b"/>
                </a:tc>
                <a:extLst>
                  <a:ext uri="{0D108BD9-81ED-4DB2-BD59-A6C34878D82A}">
                    <a16:rowId xmlns:a16="http://schemas.microsoft.com/office/drawing/2014/main" val="10003"/>
                  </a:ext>
                </a:extLst>
              </a:tr>
              <a:tr h="668646">
                <a:tc>
                  <a:txBody>
                    <a:bodyPr/>
                    <a:lstStyle/>
                    <a:p>
                      <a:pPr algn="l" fontAlgn="b"/>
                      <a:r>
                        <a:rPr lang="en-GB" sz="2000" u="none" strike="noStrike"/>
                        <a:t>Nil</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477</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58</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dirty="0"/>
                        <a:t>15657</a:t>
                      </a:r>
                      <a:endParaRPr lang="en-GB" sz="2000" b="0" i="0" u="none" strike="noStrike" dirty="0">
                        <a:solidFill>
                          <a:srgbClr val="FFC000"/>
                        </a:solidFill>
                        <a:latin typeface="Calibri"/>
                      </a:endParaRPr>
                    </a:p>
                  </a:txBody>
                  <a:tcPr marL="5074" marR="5074" marT="5074" marB="0" anchor="b"/>
                </a:tc>
                <a:tc>
                  <a:txBody>
                    <a:bodyPr/>
                    <a:lstStyle/>
                    <a:p>
                      <a:pPr algn="r" fontAlgn="b"/>
                      <a:r>
                        <a:rPr lang="en-GB" sz="2000" u="none" strike="noStrike" dirty="0"/>
                        <a:t>9687</a:t>
                      </a:r>
                      <a:endParaRPr lang="en-GB" sz="2000" b="0" i="0" u="none" strike="noStrike" dirty="0">
                        <a:solidFill>
                          <a:srgbClr val="FFC000"/>
                        </a:solidFill>
                        <a:latin typeface="Calibri"/>
                      </a:endParaRPr>
                    </a:p>
                  </a:txBody>
                  <a:tcPr marL="5074" marR="5074" marT="5074" marB="0" anchor="b"/>
                </a:tc>
                <a:tc>
                  <a:txBody>
                    <a:bodyPr/>
                    <a:lstStyle/>
                    <a:p>
                      <a:pPr algn="r" fontAlgn="b"/>
                      <a:r>
                        <a:rPr lang="en-GB" sz="2000" u="none" strike="noStrike"/>
                        <a:t>395</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2311</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82</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dirty="0">
                          <a:solidFill>
                            <a:srgbClr val="FFC000"/>
                          </a:solidFill>
                        </a:rPr>
                        <a:t>28667</a:t>
                      </a:r>
                      <a:endParaRPr lang="en-GB" sz="2000" b="0" i="0" u="none" strike="noStrike" dirty="0">
                        <a:solidFill>
                          <a:srgbClr val="FFC000"/>
                        </a:solidFill>
                        <a:latin typeface="Calibri"/>
                      </a:endParaRPr>
                    </a:p>
                  </a:txBody>
                  <a:tcPr marL="5074" marR="5074" marT="5074" marB="0" anchor="b">
                    <a:solidFill>
                      <a:srgbClr val="002060"/>
                    </a:solidFill>
                  </a:tcPr>
                </a:tc>
                <a:tc>
                  <a:txBody>
                    <a:bodyPr/>
                    <a:lstStyle/>
                    <a:p>
                      <a:pPr algn="r" fontAlgn="b"/>
                      <a:r>
                        <a:rPr lang="en-GB" sz="2000" u="none" strike="noStrike"/>
                        <a:t>19</a:t>
                      </a:r>
                      <a:endParaRPr lang="en-GB" sz="2000" b="0" i="0" u="none" strike="noStrike">
                        <a:solidFill>
                          <a:srgbClr val="FFC000"/>
                        </a:solidFill>
                        <a:latin typeface="Calibri"/>
                      </a:endParaRPr>
                    </a:p>
                  </a:txBody>
                  <a:tcPr marL="5074" marR="5074" marT="5074" marB="0" anchor="b"/>
                </a:tc>
                <a:extLst>
                  <a:ext uri="{0D108BD9-81ED-4DB2-BD59-A6C34878D82A}">
                    <a16:rowId xmlns:a16="http://schemas.microsoft.com/office/drawing/2014/main" val="10004"/>
                  </a:ext>
                </a:extLst>
              </a:tr>
              <a:tr h="668646">
                <a:tc>
                  <a:txBody>
                    <a:bodyPr/>
                    <a:lstStyle/>
                    <a:p>
                      <a:pPr algn="l" fontAlgn="b"/>
                      <a:r>
                        <a:rPr lang="en-GB" sz="2000" u="none" strike="noStrike"/>
                        <a:t>Nil-Cut</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283</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28</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6063</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dirty="0"/>
                        <a:t>3272</a:t>
                      </a:r>
                      <a:endParaRPr lang="en-GB" sz="2000" b="0" i="0" u="none" strike="noStrike" dirty="0">
                        <a:solidFill>
                          <a:srgbClr val="FFC000"/>
                        </a:solidFill>
                        <a:latin typeface="Calibri"/>
                      </a:endParaRPr>
                    </a:p>
                  </a:txBody>
                  <a:tcPr marL="5074" marR="5074" marT="5074" marB="0" anchor="b"/>
                </a:tc>
                <a:tc>
                  <a:txBody>
                    <a:bodyPr/>
                    <a:lstStyle/>
                    <a:p>
                      <a:pPr algn="r" fontAlgn="b"/>
                      <a:r>
                        <a:rPr lang="en-GB" sz="2000" u="none" strike="noStrike" dirty="0"/>
                        <a:t>2904</a:t>
                      </a:r>
                      <a:endParaRPr lang="en-GB" sz="2000" b="0" i="0" u="none" strike="noStrike" dirty="0">
                        <a:solidFill>
                          <a:srgbClr val="FFC000"/>
                        </a:solidFill>
                        <a:latin typeface="Calibri"/>
                      </a:endParaRPr>
                    </a:p>
                  </a:txBody>
                  <a:tcPr marL="5074" marR="5074" marT="5074" marB="0" anchor="b"/>
                </a:tc>
                <a:tc>
                  <a:txBody>
                    <a:bodyPr/>
                    <a:lstStyle/>
                    <a:p>
                      <a:pPr algn="r" fontAlgn="b"/>
                      <a:r>
                        <a:rPr lang="en-GB" sz="2000" u="none" strike="noStrike" dirty="0"/>
                        <a:t>389</a:t>
                      </a:r>
                      <a:endParaRPr lang="en-GB" sz="2000" b="0" i="0" u="none" strike="noStrike" dirty="0">
                        <a:solidFill>
                          <a:srgbClr val="FFC000"/>
                        </a:solidFill>
                        <a:latin typeface="Calibri"/>
                      </a:endParaRPr>
                    </a:p>
                  </a:txBody>
                  <a:tcPr marL="5074" marR="5074" marT="5074" marB="0" anchor="b"/>
                </a:tc>
                <a:tc>
                  <a:txBody>
                    <a:bodyPr/>
                    <a:lstStyle/>
                    <a:p>
                      <a:pPr algn="r" fontAlgn="b"/>
                      <a:r>
                        <a:rPr lang="en-GB" sz="2000" u="none" strike="noStrike"/>
                        <a:t>417</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dirty="0">
                          <a:solidFill>
                            <a:srgbClr val="FFC000"/>
                          </a:solidFill>
                        </a:rPr>
                        <a:t>13356</a:t>
                      </a:r>
                      <a:endParaRPr lang="en-GB" sz="2000" b="0" i="0" u="none" strike="noStrike" dirty="0">
                        <a:solidFill>
                          <a:srgbClr val="FFC000"/>
                        </a:solidFill>
                        <a:latin typeface="Calibri"/>
                      </a:endParaRPr>
                    </a:p>
                  </a:txBody>
                  <a:tcPr marL="5074" marR="5074" marT="5074" marB="0" anchor="b">
                    <a:solidFill>
                      <a:srgbClr val="002060"/>
                    </a:solidFill>
                  </a:tcPr>
                </a:tc>
                <a:tc>
                  <a:txBody>
                    <a:bodyPr/>
                    <a:lstStyle/>
                    <a:p>
                      <a:pPr algn="r" fontAlgn="b"/>
                      <a:r>
                        <a:rPr lang="en-GB" sz="2000" u="none" strike="noStrike"/>
                        <a:t>13.1</a:t>
                      </a:r>
                      <a:endParaRPr lang="en-GB" sz="2000" b="0" i="0" u="none" strike="noStrike">
                        <a:solidFill>
                          <a:srgbClr val="FFC000"/>
                        </a:solidFill>
                        <a:latin typeface="Calibri"/>
                      </a:endParaRPr>
                    </a:p>
                  </a:txBody>
                  <a:tcPr marL="5074" marR="5074" marT="5074" marB="0" anchor="b"/>
                </a:tc>
                <a:extLst>
                  <a:ext uri="{0D108BD9-81ED-4DB2-BD59-A6C34878D82A}">
                    <a16:rowId xmlns:a16="http://schemas.microsoft.com/office/drawing/2014/main" val="10005"/>
                  </a:ext>
                </a:extLst>
              </a:tr>
              <a:tr h="668646">
                <a:tc>
                  <a:txBody>
                    <a:bodyPr/>
                    <a:lstStyle/>
                    <a:p>
                      <a:pPr algn="l" fontAlgn="b"/>
                      <a:r>
                        <a:rPr lang="en-GB" sz="2000" u="none" strike="noStrike"/>
                        <a:t>Nil-Nil</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0</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219</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2876</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488</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a:t>360</a:t>
                      </a:r>
                      <a:endParaRPr lang="en-GB" sz="2000" b="0" i="0" u="none" strike="noStrike">
                        <a:solidFill>
                          <a:srgbClr val="FFC000"/>
                        </a:solidFill>
                        <a:latin typeface="Calibri"/>
                      </a:endParaRPr>
                    </a:p>
                  </a:txBody>
                  <a:tcPr marL="5074" marR="5074" marT="5074" marB="0" anchor="b"/>
                </a:tc>
                <a:tc>
                  <a:txBody>
                    <a:bodyPr/>
                    <a:lstStyle/>
                    <a:p>
                      <a:pPr algn="r" fontAlgn="b"/>
                      <a:r>
                        <a:rPr lang="en-GB" sz="2000" u="none" strike="noStrike" dirty="0"/>
                        <a:t>0</a:t>
                      </a:r>
                      <a:endParaRPr lang="en-GB" sz="2000" b="0" i="0" u="none" strike="noStrike" dirty="0">
                        <a:solidFill>
                          <a:srgbClr val="FFC000"/>
                        </a:solidFill>
                        <a:latin typeface="Calibri"/>
                      </a:endParaRPr>
                    </a:p>
                  </a:txBody>
                  <a:tcPr marL="5074" marR="5074" marT="5074" marB="0" anchor="b"/>
                </a:tc>
                <a:tc>
                  <a:txBody>
                    <a:bodyPr/>
                    <a:lstStyle/>
                    <a:p>
                      <a:pPr algn="r" fontAlgn="b"/>
                      <a:r>
                        <a:rPr lang="en-GB" sz="2000" u="none" strike="noStrike" dirty="0"/>
                        <a:t>389</a:t>
                      </a:r>
                      <a:endParaRPr lang="en-GB" sz="2000" b="0" i="0" u="none" strike="noStrike" dirty="0">
                        <a:solidFill>
                          <a:srgbClr val="FFC000"/>
                        </a:solidFill>
                        <a:latin typeface="Calibri"/>
                      </a:endParaRPr>
                    </a:p>
                  </a:txBody>
                  <a:tcPr marL="5074" marR="5074" marT="5074" marB="0" anchor="b"/>
                </a:tc>
                <a:tc>
                  <a:txBody>
                    <a:bodyPr/>
                    <a:lstStyle/>
                    <a:p>
                      <a:pPr algn="r" fontAlgn="b"/>
                      <a:r>
                        <a:rPr lang="en-GB" sz="2000" u="none" strike="noStrike" dirty="0">
                          <a:solidFill>
                            <a:srgbClr val="FFC000"/>
                          </a:solidFill>
                        </a:rPr>
                        <a:t>4332</a:t>
                      </a:r>
                      <a:endParaRPr lang="en-GB" sz="2000" b="0" i="0" u="none" strike="noStrike" dirty="0">
                        <a:solidFill>
                          <a:srgbClr val="FFC000"/>
                        </a:solidFill>
                        <a:latin typeface="Calibri"/>
                      </a:endParaRPr>
                    </a:p>
                  </a:txBody>
                  <a:tcPr marL="5074" marR="5074" marT="5074" marB="0" anchor="b">
                    <a:solidFill>
                      <a:srgbClr val="002060"/>
                    </a:solidFill>
                  </a:tcPr>
                </a:tc>
                <a:tc>
                  <a:txBody>
                    <a:bodyPr/>
                    <a:lstStyle/>
                    <a:p>
                      <a:pPr algn="r" fontAlgn="b"/>
                      <a:r>
                        <a:rPr lang="en-GB" sz="2000" u="none" strike="noStrike" dirty="0"/>
                        <a:t>0</a:t>
                      </a:r>
                      <a:endParaRPr lang="en-GB" sz="2000" b="0" i="0" u="none" strike="noStrike" dirty="0">
                        <a:solidFill>
                          <a:srgbClr val="FFC000"/>
                        </a:solidFill>
                        <a:latin typeface="Calibri"/>
                      </a:endParaRPr>
                    </a:p>
                  </a:txBody>
                  <a:tcPr marL="5074" marR="5074" marT="5074" marB="0" anchor="b"/>
                </a:tc>
                <a:extLst>
                  <a:ext uri="{0D108BD9-81ED-4DB2-BD59-A6C34878D82A}">
                    <a16:rowId xmlns:a16="http://schemas.microsoft.com/office/drawing/2014/main" val="10006"/>
                  </a:ext>
                </a:extLst>
              </a:tr>
            </a:tbl>
          </a:graphicData>
        </a:graphic>
      </p:graphicFrame>
      <p:sp>
        <p:nvSpPr>
          <p:cNvPr id="3" name="TextBox 2"/>
          <p:cNvSpPr txBox="1"/>
          <p:nvPr/>
        </p:nvSpPr>
        <p:spPr>
          <a:xfrm>
            <a:off x="611560" y="332656"/>
            <a:ext cx="7180171" cy="461665"/>
          </a:xfrm>
          <a:prstGeom prst="rect">
            <a:avLst/>
          </a:prstGeom>
          <a:noFill/>
        </p:spPr>
        <p:txBody>
          <a:bodyPr wrap="none" rtlCol="0">
            <a:spAutoFit/>
          </a:bodyPr>
          <a:lstStyle/>
          <a:p>
            <a:r>
              <a:rPr lang="en-GB" sz="2400" b="1" dirty="0">
                <a:solidFill>
                  <a:srgbClr val="FFC000"/>
                </a:solidFill>
              </a:rPr>
              <a:t>Changes in ranking of grass species 1990-1998 </a:t>
            </a:r>
          </a:p>
        </p:txBody>
      </p:sp>
      <p:sp>
        <p:nvSpPr>
          <p:cNvPr id="4" name="TextBox 3"/>
          <p:cNvSpPr txBox="1"/>
          <p:nvPr/>
        </p:nvSpPr>
        <p:spPr>
          <a:xfrm>
            <a:off x="323528" y="6165304"/>
            <a:ext cx="7475123" cy="461665"/>
          </a:xfrm>
          <a:prstGeom prst="rect">
            <a:avLst/>
          </a:prstGeom>
          <a:noFill/>
        </p:spPr>
        <p:txBody>
          <a:bodyPr wrap="none" rtlCol="0">
            <a:spAutoFit/>
          </a:bodyPr>
          <a:lstStyle/>
          <a:p>
            <a:r>
              <a:rPr lang="en-GB" sz="2400" b="1" dirty="0">
                <a:solidFill>
                  <a:srgbClr val="FFC000"/>
                </a:solidFill>
              </a:rPr>
              <a:t>How much will this affect output and profitability?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p:txBody>
          <a:bodyPr/>
          <a:lstStyle/>
          <a:p>
            <a:pPr eaLnBrk="1" hangingPunct="1">
              <a:defRPr/>
            </a:pPr>
            <a:r>
              <a:rPr lang="en-GB" sz="2400" b="1">
                <a:solidFill>
                  <a:srgbClr val="FFFF00"/>
                </a:solidFill>
              </a:rPr>
              <a:t>Relative Stock Carrying Capacity</a:t>
            </a:r>
            <a:endParaRPr lang="en-GB"/>
          </a:p>
        </p:txBody>
      </p:sp>
      <p:pic>
        <p:nvPicPr>
          <p:cNvPr id="65539" name="Picture 3"/>
          <p:cNvPicPr>
            <a:picLocks noGrp="1" noChangeAspect="1" noChangeArrowheads="1"/>
          </p:cNvPicPr>
          <p:nvPr>
            <p:ph idx="4294967295"/>
          </p:nvPr>
        </p:nvPicPr>
        <p:blipFill>
          <a:blip r:embed="rId3" cstate="print"/>
          <a:srcRect/>
          <a:stretch>
            <a:fillRect/>
          </a:stretch>
        </p:blipFill>
        <p:spPr>
          <a:xfrm>
            <a:off x="1370013" y="1600200"/>
            <a:ext cx="6402387" cy="4530725"/>
          </a:xfrm>
          <a:noFill/>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457200" y="533400"/>
            <a:ext cx="8382000" cy="1187450"/>
          </a:xfrm>
          <a:prstGeom prst="rect">
            <a:avLst/>
          </a:prstGeom>
          <a:noFill/>
          <a:ln w="9525">
            <a:noFill/>
            <a:miter lim="800000"/>
            <a:headEnd/>
            <a:tailEnd/>
          </a:ln>
        </p:spPr>
        <p:txBody>
          <a:bodyPr>
            <a:spAutoFit/>
          </a:bodyPr>
          <a:lstStyle/>
          <a:p>
            <a:pPr algn="ctr" eaLnBrk="0" hangingPunct="0">
              <a:spcBef>
                <a:spcPct val="50000"/>
              </a:spcBef>
            </a:pPr>
            <a:r>
              <a:rPr lang="en-GB" sz="2400" b="1">
                <a:solidFill>
                  <a:srgbClr val="FFFF00"/>
                </a:solidFill>
              </a:rPr>
              <a:t>Indications are that grazing low input swards to the 4cm sward surface height guidelines may cause problems for the long term health and fecundity of the flock</a:t>
            </a:r>
            <a:r>
              <a:rPr lang="en-GB" sz="2400">
                <a:solidFill>
                  <a:srgbClr val="000000"/>
                </a:solidFill>
              </a:rPr>
              <a:t> </a:t>
            </a:r>
          </a:p>
        </p:txBody>
      </p:sp>
      <p:sp>
        <p:nvSpPr>
          <p:cNvPr id="66563" name="Text Box 3"/>
          <p:cNvSpPr txBox="1">
            <a:spLocks noChangeArrowheads="1"/>
          </p:cNvSpPr>
          <p:nvPr/>
        </p:nvSpPr>
        <p:spPr bwMode="auto">
          <a:xfrm>
            <a:off x="1143000" y="2667000"/>
            <a:ext cx="7086600" cy="457200"/>
          </a:xfrm>
          <a:prstGeom prst="rect">
            <a:avLst/>
          </a:prstGeom>
          <a:noFill/>
          <a:ln w="9525">
            <a:noFill/>
            <a:miter lim="800000"/>
            <a:headEnd/>
            <a:tailEnd/>
          </a:ln>
        </p:spPr>
        <p:txBody>
          <a:bodyPr>
            <a:spAutoFit/>
          </a:bodyPr>
          <a:lstStyle/>
          <a:p>
            <a:pPr algn="ctr" eaLnBrk="0" hangingPunct="0">
              <a:spcBef>
                <a:spcPct val="50000"/>
              </a:spcBef>
            </a:pPr>
            <a:r>
              <a:rPr lang="en-GB" sz="2400" b="1">
                <a:solidFill>
                  <a:srgbClr val="FFFF00"/>
                </a:solidFill>
              </a:rPr>
              <a:t>Mean ewe condition score in autumn 1995-98</a:t>
            </a:r>
            <a:endParaRPr lang="en-GB" sz="2400">
              <a:solidFill>
                <a:srgbClr val="000000"/>
              </a:solidFill>
            </a:endParaRPr>
          </a:p>
        </p:txBody>
      </p:sp>
      <p:pic>
        <p:nvPicPr>
          <p:cNvPr id="66564" name="Picture 4"/>
          <p:cNvPicPr>
            <a:picLocks noChangeAspect="1" noChangeArrowheads="1"/>
          </p:cNvPicPr>
          <p:nvPr/>
        </p:nvPicPr>
        <p:blipFill>
          <a:blip r:embed="rId3" cstate="print"/>
          <a:srcRect/>
          <a:stretch>
            <a:fillRect/>
          </a:stretch>
        </p:blipFill>
        <p:spPr bwMode="auto">
          <a:xfrm>
            <a:off x="1403350" y="3284538"/>
            <a:ext cx="5645150" cy="3068637"/>
          </a:xfrm>
          <a:prstGeom prst="rect">
            <a:avLst/>
          </a:prstGeom>
          <a:noFill/>
          <a:ln w="9525">
            <a:noFill/>
            <a:miter lim="800000"/>
            <a:headEnd/>
            <a:tailEnd/>
          </a:ln>
        </p:spPr>
      </p:pic>
      <p:sp>
        <p:nvSpPr>
          <p:cNvPr id="66565" name="Line 5"/>
          <p:cNvSpPr>
            <a:spLocks noChangeShapeType="1"/>
          </p:cNvSpPr>
          <p:nvPr/>
        </p:nvSpPr>
        <p:spPr bwMode="auto">
          <a:xfrm>
            <a:off x="1979613" y="4076700"/>
            <a:ext cx="5040312" cy="0"/>
          </a:xfrm>
          <a:prstGeom prst="line">
            <a:avLst/>
          </a:prstGeom>
          <a:noFill/>
          <a:ln w="38100">
            <a:solidFill>
              <a:srgbClr val="FF3300"/>
            </a:solidFill>
            <a:round/>
            <a:headEnd/>
            <a:tailEnd/>
          </a:ln>
        </p:spPr>
        <p:txBody>
          <a:bodyPr/>
          <a:lstStyle/>
          <a:p>
            <a:endParaRPr lang="en-GB">
              <a:solidFill>
                <a:srgbClr val="000000"/>
              </a:solidFill>
            </a:endParaRPr>
          </a:p>
        </p:txBody>
      </p:sp>
      <p:sp>
        <p:nvSpPr>
          <p:cNvPr id="66566" name="Text Box 6"/>
          <p:cNvSpPr txBox="1">
            <a:spLocks noChangeArrowheads="1"/>
          </p:cNvSpPr>
          <p:nvPr/>
        </p:nvSpPr>
        <p:spPr bwMode="auto">
          <a:xfrm>
            <a:off x="7143750" y="3856038"/>
            <a:ext cx="1030288" cy="396875"/>
          </a:xfrm>
          <a:prstGeom prst="rect">
            <a:avLst/>
          </a:prstGeom>
          <a:noFill/>
          <a:ln w="9525">
            <a:noFill/>
            <a:miter lim="800000"/>
            <a:headEnd/>
            <a:tailEnd/>
          </a:ln>
        </p:spPr>
        <p:txBody>
          <a:bodyPr wrap="none">
            <a:spAutoFit/>
          </a:bodyPr>
          <a:lstStyle/>
          <a:p>
            <a:r>
              <a:rPr lang="en-GB" sz="2000" b="1">
                <a:solidFill>
                  <a:srgbClr val="99CC00"/>
                </a:solidFill>
              </a:rPr>
              <a:t>Target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1484313"/>
            <a:ext cx="7883525" cy="1981200"/>
          </a:xfrm>
          <a:prstGeom prst="rect">
            <a:avLst/>
          </a:prstGeom>
          <a:noFill/>
          <a:ln w="9525">
            <a:noFill/>
            <a:miter lim="800000"/>
            <a:headEnd/>
            <a:tailEnd/>
          </a:ln>
        </p:spPr>
        <p:txBody>
          <a:bodyPr>
            <a:spAutoFit/>
          </a:bodyPr>
          <a:lstStyle/>
          <a:p>
            <a:pPr>
              <a:defRPr/>
            </a:pPr>
            <a:r>
              <a:rPr lang="en-GB" sz="2000" u="sng" dirty="0">
                <a:solidFill>
                  <a:srgbClr val="FFC000"/>
                </a:solidFill>
                <a:latin typeface="+mj-lt"/>
              </a:rPr>
              <a:t>2005</a:t>
            </a:r>
          </a:p>
          <a:p>
            <a:pPr>
              <a:defRPr/>
            </a:pPr>
            <a:endParaRPr lang="en-GB" sz="2000" u="sng" dirty="0">
              <a:solidFill>
                <a:srgbClr val="FFC000"/>
              </a:solidFill>
              <a:latin typeface="+mj-lt"/>
            </a:endParaRPr>
          </a:p>
          <a:p>
            <a:pPr>
              <a:defRPr/>
            </a:pPr>
            <a:r>
              <a:rPr lang="en-GB" sz="2000" dirty="0">
                <a:solidFill>
                  <a:srgbClr val="FFC000"/>
                </a:solidFill>
                <a:latin typeface="+mj-lt"/>
              </a:rPr>
              <a:t>Cost of nitrogen (34.5%) was £160/t</a:t>
            </a:r>
          </a:p>
          <a:p>
            <a:pPr>
              <a:defRPr/>
            </a:pPr>
            <a:endParaRPr lang="en-GB" sz="2000" dirty="0">
              <a:solidFill>
                <a:srgbClr val="FFC000"/>
              </a:solidFill>
              <a:latin typeface="+mj-lt"/>
            </a:endParaRPr>
          </a:p>
          <a:p>
            <a:pPr>
              <a:defRPr/>
            </a:pPr>
            <a:r>
              <a:rPr lang="en-GB" sz="2000" dirty="0">
                <a:solidFill>
                  <a:srgbClr val="FFC000"/>
                </a:solidFill>
                <a:latin typeface="+mj-lt"/>
              </a:rPr>
              <a:t>Cost of grazed grass using 200kg/ha of N </a:t>
            </a:r>
          </a:p>
          <a:p>
            <a:pPr>
              <a:defRPr/>
            </a:pPr>
            <a:r>
              <a:rPr lang="en-GB" sz="2000" dirty="0">
                <a:solidFill>
                  <a:srgbClr val="FFC000"/>
                </a:solidFill>
                <a:latin typeface="+mj-lt"/>
              </a:rPr>
              <a:t>was around </a:t>
            </a:r>
            <a:r>
              <a:rPr lang="en-GB" b="1" dirty="0">
                <a:solidFill>
                  <a:srgbClr val="FFC000"/>
                </a:solidFill>
                <a:latin typeface="+mj-lt"/>
              </a:rPr>
              <a:t>4.3p/</a:t>
            </a:r>
            <a:r>
              <a:rPr lang="en-GB" b="1" dirty="0" err="1">
                <a:solidFill>
                  <a:srgbClr val="FFC000"/>
                </a:solidFill>
                <a:latin typeface="+mj-lt"/>
              </a:rPr>
              <a:t>kgDM</a:t>
            </a:r>
            <a:r>
              <a:rPr lang="en-GB" b="1" dirty="0">
                <a:solidFill>
                  <a:srgbClr val="FFC000"/>
                </a:solidFill>
                <a:latin typeface="+mj-lt"/>
              </a:rPr>
              <a:t> </a:t>
            </a:r>
            <a:r>
              <a:rPr lang="en-GB" sz="2000" dirty="0">
                <a:solidFill>
                  <a:srgbClr val="FFC000"/>
                </a:solidFill>
                <a:latin typeface="+mj-lt"/>
              </a:rPr>
              <a:t>with high quality swards</a:t>
            </a:r>
          </a:p>
        </p:txBody>
      </p:sp>
      <p:sp>
        <p:nvSpPr>
          <p:cNvPr id="18436" name="Text Box 4"/>
          <p:cNvSpPr txBox="1">
            <a:spLocks noChangeArrowheads="1"/>
          </p:cNvSpPr>
          <p:nvPr/>
        </p:nvSpPr>
        <p:spPr bwMode="auto">
          <a:xfrm>
            <a:off x="0" y="3587750"/>
            <a:ext cx="7164388" cy="2769989"/>
          </a:xfrm>
          <a:prstGeom prst="rect">
            <a:avLst/>
          </a:prstGeom>
          <a:solidFill>
            <a:srgbClr val="FFFF99"/>
          </a:solidFill>
          <a:ln w="9525">
            <a:noFill/>
            <a:miter lim="800000"/>
            <a:headEnd/>
            <a:tailEnd/>
          </a:ln>
        </p:spPr>
        <p:txBody>
          <a:bodyPr>
            <a:spAutoFit/>
          </a:bodyPr>
          <a:lstStyle/>
          <a:p>
            <a:r>
              <a:rPr lang="en-GB" sz="2000" u="sng" dirty="0">
                <a:solidFill>
                  <a:srgbClr val="000000"/>
                </a:solidFill>
                <a:latin typeface="Arial" charset="0"/>
                <a:cs typeface="Arial" charset="0"/>
              </a:rPr>
              <a:t>2018</a:t>
            </a:r>
          </a:p>
          <a:p>
            <a:endParaRPr lang="en-GB" sz="2000" u="sng" dirty="0">
              <a:solidFill>
                <a:srgbClr val="000000"/>
              </a:solidFill>
              <a:latin typeface="Arial" charset="0"/>
              <a:cs typeface="Arial" charset="0"/>
            </a:endParaRPr>
          </a:p>
          <a:p>
            <a:r>
              <a:rPr lang="en-GB" sz="2000" dirty="0">
                <a:solidFill>
                  <a:srgbClr val="000000"/>
                </a:solidFill>
                <a:latin typeface="Arial" charset="0"/>
                <a:cs typeface="Arial" charset="0"/>
              </a:rPr>
              <a:t>Cost of nitrogen (34.5%) is £250/t</a:t>
            </a:r>
          </a:p>
          <a:p>
            <a:endParaRPr lang="en-GB" sz="2000" dirty="0">
              <a:solidFill>
                <a:srgbClr val="000000"/>
              </a:solidFill>
              <a:latin typeface="Arial" charset="0"/>
              <a:cs typeface="Arial" charset="0"/>
            </a:endParaRPr>
          </a:p>
          <a:p>
            <a:r>
              <a:rPr lang="en-GB" sz="2000" dirty="0">
                <a:solidFill>
                  <a:srgbClr val="000000"/>
                </a:solidFill>
                <a:latin typeface="Arial" charset="0"/>
                <a:cs typeface="Arial" charset="0"/>
              </a:rPr>
              <a:t>Cost of grazed grass using 200kg/ha of N </a:t>
            </a:r>
          </a:p>
          <a:p>
            <a:r>
              <a:rPr lang="en-GB" sz="2000" dirty="0">
                <a:solidFill>
                  <a:srgbClr val="000000"/>
                </a:solidFill>
                <a:latin typeface="Arial" charset="0"/>
                <a:cs typeface="Arial" charset="0"/>
              </a:rPr>
              <a:t>is now around </a:t>
            </a:r>
            <a:r>
              <a:rPr lang="en-GB" b="1" dirty="0">
                <a:solidFill>
                  <a:srgbClr val="000000"/>
                </a:solidFill>
                <a:latin typeface="Arial" charset="0"/>
                <a:cs typeface="Arial" charset="0"/>
              </a:rPr>
              <a:t>6p/</a:t>
            </a:r>
            <a:r>
              <a:rPr lang="en-GB" b="1" dirty="0" err="1">
                <a:solidFill>
                  <a:srgbClr val="000000"/>
                </a:solidFill>
                <a:latin typeface="Arial" charset="0"/>
                <a:cs typeface="Arial" charset="0"/>
              </a:rPr>
              <a:t>kgDM</a:t>
            </a:r>
            <a:endParaRPr lang="en-GB" b="1" dirty="0">
              <a:solidFill>
                <a:srgbClr val="000000"/>
              </a:solidFill>
              <a:latin typeface="Arial" charset="0"/>
              <a:cs typeface="Arial" charset="0"/>
            </a:endParaRPr>
          </a:p>
          <a:p>
            <a:endParaRPr lang="en-GB" b="1" dirty="0">
              <a:solidFill>
                <a:srgbClr val="000000"/>
              </a:solidFill>
            </a:endParaRPr>
          </a:p>
          <a:p>
            <a:endParaRPr lang="en-GB" b="1" dirty="0">
              <a:solidFill>
                <a:srgbClr val="000000"/>
              </a:solidFill>
            </a:endParaRPr>
          </a:p>
          <a:p>
            <a:endParaRPr lang="en-GB" b="1" dirty="0">
              <a:solidFill>
                <a:srgbClr val="000000"/>
              </a:solidFill>
            </a:endParaRPr>
          </a:p>
        </p:txBody>
      </p:sp>
      <p:sp>
        <p:nvSpPr>
          <p:cNvPr id="18438" name="Text Box 6"/>
          <p:cNvSpPr txBox="1">
            <a:spLocks noChangeArrowheads="1"/>
          </p:cNvSpPr>
          <p:nvPr/>
        </p:nvSpPr>
        <p:spPr bwMode="auto">
          <a:xfrm>
            <a:off x="2843808" y="5733256"/>
            <a:ext cx="4368800" cy="646331"/>
          </a:xfrm>
          <a:prstGeom prst="rect">
            <a:avLst/>
          </a:prstGeom>
          <a:solidFill>
            <a:srgbClr val="FF99CC">
              <a:alpha val="38823"/>
            </a:srgbClr>
          </a:solidFill>
          <a:ln w="9525">
            <a:solidFill>
              <a:srgbClr val="FF0066"/>
            </a:solidFill>
            <a:miter lim="800000"/>
            <a:headEnd/>
            <a:tailEnd/>
          </a:ln>
        </p:spPr>
        <p:txBody>
          <a:bodyPr>
            <a:spAutoFit/>
          </a:bodyPr>
          <a:lstStyle/>
          <a:p>
            <a:pPr algn="ctr">
              <a:defRPr/>
            </a:pPr>
            <a:r>
              <a:rPr lang="en-GB" b="1" dirty="0">
                <a:solidFill>
                  <a:srgbClr val="000000"/>
                </a:solidFill>
                <a:latin typeface="+mn-lt"/>
              </a:rPr>
              <a:t>Compare with a concentrate</a:t>
            </a:r>
          </a:p>
          <a:p>
            <a:pPr algn="ctr">
              <a:defRPr/>
            </a:pPr>
            <a:r>
              <a:rPr lang="en-GB" b="1" dirty="0">
                <a:solidFill>
                  <a:srgbClr val="000000"/>
                </a:solidFill>
                <a:latin typeface="+mn-lt"/>
              </a:rPr>
              <a:t> at 22-24p/</a:t>
            </a:r>
            <a:r>
              <a:rPr lang="en-GB" b="1" dirty="0" err="1">
                <a:solidFill>
                  <a:srgbClr val="000000"/>
                </a:solidFill>
                <a:latin typeface="+mn-lt"/>
              </a:rPr>
              <a:t>kgDM</a:t>
            </a:r>
            <a:endParaRPr lang="en-GB" b="1" dirty="0">
              <a:solidFill>
                <a:srgbClr val="000000"/>
              </a:solidFill>
              <a:latin typeface="+mn-lt"/>
            </a:endParaRPr>
          </a:p>
        </p:txBody>
      </p:sp>
      <p:pic>
        <p:nvPicPr>
          <p:cNvPr id="24581" name="Picture 7"/>
          <p:cNvPicPr>
            <a:picLocks noChangeAspect="1" noChangeArrowheads="1"/>
          </p:cNvPicPr>
          <p:nvPr/>
        </p:nvPicPr>
        <p:blipFill>
          <a:blip r:embed="rId3" cstate="print"/>
          <a:srcRect/>
          <a:stretch>
            <a:fillRect/>
          </a:stretch>
        </p:blipFill>
        <p:spPr bwMode="auto">
          <a:xfrm>
            <a:off x="7237413" y="1557338"/>
            <a:ext cx="1906587" cy="1138237"/>
          </a:xfrm>
          <a:prstGeom prst="rect">
            <a:avLst/>
          </a:prstGeom>
          <a:noFill/>
          <a:ln w="9525">
            <a:noFill/>
            <a:miter lim="800000"/>
            <a:headEnd/>
            <a:tailEnd/>
          </a:ln>
        </p:spPr>
      </p:pic>
      <p:pic>
        <p:nvPicPr>
          <p:cNvPr id="24582" name="Picture 8"/>
          <p:cNvPicPr>
            <a:picLocks noChangeAspect="1" noChangeArrowheads="1"/>
          </p:cNvPicPr>
          <p:nvPr/>
        </p:nvPicPr>
        <p:blipFill>
          <a:blip r:embed="rId4" cstate="print"/>
          <a:srcRect/>
          <a:stretch>
            <a:fillRect/>
          </a:stretch>
        </p:blipFill>
        <p:spPr bwMode="auto">
          <a:xfrm>
            <a:off x="7240588" y="2924175"/>
            <a:ext cx="1903412" cy="1139825"/>
          </a:xfrm>
          <a:prstGeom prst="rect">
            <a:avLst/>
          </a:prstGeom>
          <a:noFill/>
          <a:ln w="9525">
            <a:noFill/>
            <a:miter lim="800000"/>
            <a:headEnd/>
            <a:tailEnd/>
          </a:ln>
        </p:spPr>
      </p:pic>
      <p:pic>
        <p:nvPicPr>
          <p:cNvPr id="24583" name="Picture 9"/>
          <p:cNvPicPr>
            <a:picLocks noChangeAspect="1" noChangeArrowheads="1"/>
          </p:cNvPicPr>
          <p:nvPr/>
        </p:nvPicPr>
        <p:blipFill>
          <a:blip r:embed="rId5" cstate="print"/>
          <a:srcRect/>
          <a:stretch>
            <a:fillRect/>
          </a:stretch>
        </p:blipFill>
        <p:spPr bwMode="auto">
          <a:xfrm>
            <a:off x="7232650" y="4221163"/>
            <a:ext cx="1911350" cy="1144587"/>
          </a:xfrm>
          <a:prstGeom prst="rect">
            <a:avLst/>
          </a:prstGeom>
          <a:noFill/>
          <a:ln w="9525">
            <a:noFill/>
            <a:miter lim="800000"/>
            <a:headEnd/>
            <a:tailEnd/>
          </a:ln>
        </p:spPr>
      </p:pic>
      <p:sp>
        <p:nvSpPr>
          <p:cNvPr id="8" name="TextBox 7"/>
          <p:cNvSpPr txBox="1"/>
          <p:nvPr/>
        </p:nvSpPr>
        <p:spPr>
          <a:xfrm>
            <a:off x="755650" y="260350"/>
            <a:ext cx="7650163" cy="585788"/>
          </a:xfrm>
          <a:prstGeom prst="rect">
            <a:avLst/>
          </a:prstGeom>
          <a:noFill/>
        </p:spPr>
        <p:txBody>
          <a:bodyPr wrap="none">
            <a:spAutoFit/>
          </a:bodyPr>
          <a:lstStyle/>
          <a:p>
            <a:pPr>
              <a:defRPr/>
            </a:pPr>
            <a:r>
              <a:rPr lang="en-GB" sz="3200" b="1" dirty="0">
                <a:solidFill>
                  <a:srgbClr val="FFC000"/>
                </a:solidFill>
                <a:latin typeface="+mj-lt"/>
              </a:rPr>
              <a:t>Cost  of production and Comparisons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P spid="184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50825" y="404813"/>
          <a:ext cx="8568951" cy="5842936"/>
        </p:xfrm>
        <a:graphic>
          <a:graphicData uri="http://schemas.openxmlformats.org/drawingml/2006/table">
            <a:tbl>
              <a:tblPr firstRow="1" bandRow="1">
                <a:tableStyleId>{5C22544A-7EE6-4342-B048-85BDC9FD1C3A}</a:tableStyleId>
              </a:tblPr>
              <a:tblGrid>
                <a:gridCol w="2856317">
                  <a:extLst>
                    <a:ext uri="{9D8B030D-6E8A-4147-A177-3AD203B41FA5}">
                      <a16:colId xmlns:a16="http://schemas.microsoft.com/office/drawing/2014/main" val="20000"/>
                    </a:ext>
                  </a:extLst>
                </a:gridCol>
                <a:gridCol w="2856317">
                  <a:extLst>
                    <a:ext uri="{9D8B030D-6E8A-4147-A177-3AD203B41FA5}">
                      <a16:colId xmlns:a16="http://schemas.microsoft.com/office/drawing/2014/main" val="20001"/>
                    </a:ext>
                  </a:extLst>
                </a:gridCol>
                <a:gridCol w="2856317">
                  <a:extLst>
                    <a:ext uri="{9D8B030D-6E8A-4147-A177-3AD203B41FA5}">
                      <a16:colId xmlns:a16="http://schemas.microsoft.com/office/drawing/2014/main" val="20002"/>
                    </a:ext>
                  </a:extLst>
                </a:gridCol>
              </a:tblGrid>
              <a:tr h="730367">
                <a:tc>
                  <a:txBody>
                    <a:bodyPr/>
                    <a:lstStyle/>
                    <a:p>
                      <a:r>
                        <a:rPr lang="en-GB" dirty="0">
                          <a:solidFill>
                            <a:schemeClr val="tx1"/>
                          </a:solidFill>
                        </a:rPr>
                        <a:t>Six Year </a:t>
                      </a:r>
                      <a:r>
                        <a:rPr lang="en-GB" dirty="0" err="1">
                          <a:solidFill>
                            <a:schemeClr val="tx1"/>
                          </a:solidFill>
                        </a:rPr>
                        <a:t>Ley</a:t>
                      </a:r>
                      <a:endParaRPr lang="en-GB" dirty="0">
                        <a:solidFill>
                          <a:schemeClr val="tx1"/>
                        </a:solidFill>
                      </a:endParaRPr>
                    </a:p>
                  </a:txBody>
                  <a:tcPr/>
                </a:tc>
                <a:tc>
                  <a:txBody>
                    <a:bodyPr/>
                    <a:lstStyle/>
                    <a:p>
                      <a:r>
                        <a:rPr lang="en-GB" dirty="0">
                          <a:solidFill>
                            <a:schemeClr val="tx1"/>
                          </a:solidFill>
                        </a:rPr>
                        <a:t>Total cost per Ha</a:t>
                      </a:r>
                    </a:p>
                  </a:txBody>
                  <a:tcPr/>
                </a:tc>
                <a:tc>
                  <a:txBody>
                    <a:bodyPr/>
                    <a:lstStyle/>
                    <a:p>
                      <a:r>
                        <a:rPr lang="en-GB" dirty="0">
                          <a:solidFill>
                            <a:schemeClr val="tx1"/>
                          </a:solidFill>
                        </a:rPr>
                        <a:t>Cost per Year</a:t>
                      </a:r>
                      <a:r>
                        <a:rPr lang="en-GB" baseline="0" dirty="0">
                          <a:solidFill>
                            <a:schemeClr val="tx1"/>
                          </a:solidFill>
                        </a:rPr>
                        <a:t> / Ha</a:t>
                      </a:r>
                      <a:endParaRPr lang="en-GB" dirty="0">
                        <a:solidFill>
                          <a:schemeClr val="tx1"/>
                        </a:solidFill>
                      </a:endParaRPr>
                    </a:p>
                  </a:txBody>
                  <a:tcPr/>
                </a:tc>
                <a:extLst>
                  <a:ext uri="{0D108BD9-81ED-4DB2-BD59-A6C34878D82A}">
                    <a16:rowId xmlns:a16="http://schemas.microsoft.com/office/drawing/2014/main" val="10000"/>
                  </a:ext>
                </a:extLst>
              </a:tr>
              <a:tr h="730367">
                <a:tc>
                  <a:txBody>
                    <a:bodyPr/>
                    <a:lstStyle/>
                    <a:p>
                      <a:r>
                        <a:rPr lang="en-GB" dirty="0"/>
                        <a:t>Reseed costs</a:t>
                      </a:r>
                    </a:p>
                  </a:txBody>
                  <a:tcPr/>
                </a:tc>
                <a:tc>
                  <a:txBody>
                    <a:bodyPr/>
                    <a:lstStyle/>
                    <a:p>
                      <a:r>
                        <a:rPr lang="en-GB" dirty="0"/>
                        <a:t>500</a:t>
                      </a:r>
                    </a:p>
                  </a:txBody>
                  <a:tcPr/>
                </a:tc>
                <a:tc>
                  <a:txBody>
                    <a:bodyPr/>
                    <a:lstStyle/>
                    <a:p>
                      <a:r>
                        <a:rPr lang="en-GB" dirty="0"/>
                        <a:t>83.00</a:t>
                      </a:r>
                    </a:p>
                  </a:txBody>
                  <a:tcPr/>
                </a:tc>
                <a:extLst>
                  <a:ext uri="{0D108BD9-81ED-4DB2-BD59-A6C34878D82A}">
                    <a16:rowId xmlns:a16="http://schemas.microsoft.com/office/drawing/2014/main" val="10001"/>
                  </a:ext>
                </a:extLst>
              </a:tr>
              <a:tr h="730367">
                <a:tc>
                  <a:txBody>
                    <a:bodyPr/>
                    <a:lstStyle/>
                    <a:p>
                      <a:r>
                        <a:rPr lang="en-GB" dirty="0"/>
                        <a:t>Rent @ £150/acre</a:t>
                      </a:r>
                    </a:p>
                  </a:txBody>
                  <a:tcPr/>
                </a:tc>
                <a:tc>
                  <a:txBody>
                    <a:bodyPr/>
                    <a:lstStyle/>
                    <a:p>
                      <a:r>
                        <a:rPr lang="en-GB" dirty="0"/>
                        <a:t>2220.00</a:t>
                      </a:r>
                    </a:p>
                  </a:txBody>
                  <a:tcPr/>
                </a:tc>
                <a:tc>
                  <a:txBody>
                    <a:bodyPr/>
                    <a:lstStyle/>
                    <a:p>
                      <a:r>
                        <a:rPr lang="en-GB" dirty="0"/>
                        <a:t>370.00</a:t>
                      </a:r>
                    </a:p>
                  </a:txBody>
                  <a:tcPr/>
                </a:tc>
                <a:extLst>
                  <a:ext uri="{0D108BD9-81ED-4DB2-BD59-A6C34878D82A}">
                    <a16:rowId xmlns:a16="http://schemas.microsoft.com/office/drawing/2014/main" val="10002"/>
                  </a:ext>
                </a:extLst>
              </a:tr>
              <a:tr h="730367">
                <a:tc>
                  <a:txBody>
                    <a:bodyPr/>
                    <a:lstStyle/>
                    <a:p>
                      <a:r>
                        <a:rPr lang="en-GB" dirty="0"/>
                        <a:t>Lime 5t/ha</a:t>
                      </a:r>
                    </a:p>
                  </a:txBody>
                  <a:tcPr/>
                </a:tc>
                <a:tc>
                  <a:txBody>
                    <a:bodyPr/>
                    <a:lstStyle/>
                    <a:p>
                      <a:r>
                        <a:rPr lang="en-GB" dirty="0"/>
                        <a:t>125</a:t>
                      </a:r>
                    </a:p>
                  </a:txBody>
                  <a:tcPr/>
                </a:tc>
                <a:tc>
                  <a:txBody>
                    <a:bodyPr/>
                    <a:lstStyle/>
                    <a:p>
                      <a:r>
                        <a:rPr lang="en-GB" dirty="0"/>
                        <a:t>20.83</a:t>
                      </a:r>
                    </a:p>
                  </a:txBody>
                  <a:tcPr/>
                </a:tc>
                <a:extLst>
                  <a:ext uri="{0D108BD9-81ED-4DB2-BD59-A6C34878D82A}">
                    <a16:rowId xmlns:a16="http://schemas.microsoft.com/office/drawing/2014/main" val="10003"/>
                  </a:ext>
                </a:extLst>
              </a:tr>
              <a:tr h="730367">
                <a:tc>
                  <a:txBody>
                    <a:bodyPr/>
                    <a:lstStyle/>
                    <a:p>
                      <a:r>
                        <a:rPr lang="en-GB" dirty="0"/>
                        <a:t>Nitrogen @72p/kg plus clover</a:t>
                      </a:r>
                    </a:p>
                  </a:txBody>
                  <a:tcPr/>
                </a:tc>
                <a:tc>
                  <a:txBody>
                    <a:bodyPr/>
                    <a:lstStyle/>
                    <a:p>
                      <a:r>
                        <a:rPr lang="en-GB" dirty="0"/>
                        <a:t>439.00</a:t>
                      </a:r>
                    </a:p>
                  </a:txBody>
                  <a:tcPr/>
                </a:tc>
                <a:tc>
                  <a:txBody>
                    <a:bodyPr/>
                    <a:lstStyle/>
                    <a:p>
                      <a:r>
                        <a:rPr lang="en-GB" dirty="0"/>
                        <a:t>73.00</a:t>
                      </a:r>
                    </a:p>
                  </a:txBody>
                  <a:tcPr/>
                </a:tc>
                <a:extLst>
                  <a:ext uri="{0D108BD9-81ED-4DB2-BD59-A6C34878D82A}">
                    <a16:rowId xmlns:a16="http://schemas.microsoft.com/office/drawing/2014/main" val="10004"/>
                  </a:ext>
                </a:extLst>
              </a:tr>
              <a:tr h="730367">
                <a:tc>
                  <a:txBody>
                    <a:bodyPr/>
                    <a:lstStyle/>
                    <a:p>
                      <a:r>
                        <a:rPr lang="en-GB" dirty="0"/>
                        <a:t>Phosphate maintenance @65p/kg</a:t>
                      </a:r>
                    </a:p>
                  </a:txBody>
                  <a:tcPr/>
                </a:tc>
                <a:tc>
                  <a:txBody>
                    <a:bodyPr/>
                    <a:lstStyle/>
                    <a:p>
                      <a:r>
                        <a:rPr lang="en-GB" dirty="0"/>
                        <a:t>78.00</a:t>
                      </a:r>
                    </a:p>
                  </a:txBody>
                  <a:tcPr/>
                </a:tc>
                <a:tc>
                  <a:txBody>
                    <a:bodyPr/>
                    <a:lstStyle/>
                    <a:p>
                      <a:r>
                        <a:rPr lang="en-GB" dirty="0"/>
                        <a:t>13.00</a:t>
                      </a:r>
                    </a:p>
                  </a:txBody>
                  <a:tcPr/>
                </a:tc>
                <a:extLst>
                  <a:ext uri="{0D108BD9-81ED-4DB2-BD59-A6C34878D82A}">
                    <a16:rowId xmlns:a16="http://schemas.microsoft.com/office/drawing/2014/main" val="10005"/>
                  </a:ext>
                </a:extLst>
              </a:tr>
              <a:tr h="730367">
                <a:tc>
                  <a:txBody>
                    <a:bodyPr/>
                    <a:lstStyle/>
                    <a:p>
                      <a:r>
                        <a:rPr lang="en-GB" dirty="0"/>
                        <a:t>Application costs</a:t>
                      </a:r>
                    </a:p>
                  </a:txBody>
                  <a:tcPr/>
                </a:tc>
                <a:tc>
                  <a:txBody>
                    <a:bodyPr/>
                    <a:lstStyle/>
                    <a:p>
                      <a:r>
                        <a:rPr lang="en-GB" dirty="0"/>
                        <a:t>180.00</a:t>
                      </a:r>
                    </a:p>
                  </a:txBody>
                  <a:tcPr/>
                </a:tc>
                <a:tc>
                  <a:txBody>
                    <a:bodyPr/>
                    <a:lstStyle/>
                    <a:p>
                      <a:r>
                        <a:rPr lang="en-GB" dirty="0"/>
                        <a:t>30.00</a:t>
                      </a:r>
                    </a:p>
                  </a:txBody>
                  <a:tcPr/>
                </a:tc>
                <a:extLst>
                  <a:ext uri="{0D108BD9-81ED-4DB2-BD59-A6C34878D82A}">
                    <a16:rowId xmlns:a16="http://schemas.microsoft.com/office/drawing/2014/main" val="10006"/>
                  </a:ext>
                </a:extLst>
              </a:tr>
              <a:tr h="730367">
                <a:tc>
                  <a:txBody>
                    <a:bodyPr/>
                    <a:lstStyle/>
                    <a:p>
                      <a:r>
                        <a:rPr lang="en-GB" b="1" dirty="0"/>
                        <a:t>Total</a:t>
                      </a:r>
                    </a:p>
                  </a:txBody>
                  <a:tcPr/>
                </a:tc>
                <a:tc>
                  <a:txBody>
                    <a:bodyPr/>
                    <a:lstStyle/>
                    <a:p>
                      <a:r>
                        <a:rPr lang="en-GB" b="1" dirty="0"/>
                        <a:t>3538.98</a:t>
                      </a:r>
                    </a:p>
                  </a:txBody>
                  <a:tcPr/>
                </a:tc>
                <a:tc>
                  <a:txBody>
                    <a:bodyPr/>
                    <a:lstStyle/>
                    <a:p>
                      <a:r>
                        <a:rPr lang="en-GB" b="1" dirty="0"/>
                        <a:t>589.83</a:t>
                      </a:r>
                    </a:p>
                  </a:txBody>
                  <a:tcPr/>
                </a:tc>
                <a:extLst>
                  <a:ext uri="{0D108BD9-81ED-4DB2-BD59-A6C34878D82A}">
                    <a16:rowId xmlns:a16="http://schemas.microsoft.com/office/drawing/2014/main" val="10007"/>
                  </a:ext>
                </a:extLst>
              </a:tr>
            </a:tbl>
          </a:graphicData>
        </a:graphic>
      </p:graphicFrame>
      <p:sp>
        <p:nvSpPr>
          <p:cNvPr id="25640" name="TextBox 2"/>
          <p:cNvSpPr txBox="1">
            <a:spLocks noChangeArrowheads="1"/>
          </p:cNvSpPr>
          <p:nvPr/>
        </p:nvSpPr>
        <p:spPr bwMode="auto">
          <a:xfrm>
            <a:off x="395288" y="6381750"/>
            <a:ext cx="8353425" cy="368300"/>
          </a:xfrm>
          <a:prstGeom prst="rect">
            <a:avLst/>
          </a:prstGeom>
          <a:noFill/>
          <a:ln w="9525">
            <a:noFill/>
            <a:miter lim="800000"/>
            <a:headEnd/>
            <a:tailEnd/>
          </a:ln>
        </p:spPr>
        <p:txBody>
          <a:bodyPr>
            <a:spAutoFit/>
          </a:bodyPr>
          <a:lstStyle/>
          <a:p>
            <a:r>
              <a:rPr lang="en-GB">
                <a:solidFill>
                  <a:srgbClr val="FFC000"/>
                </a:solidFill>
              </a:rPr>
              <a:t>Based on a grazing system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750" y="404813"/>
            <a:ext cx="7634288" cy="954087"/>
          </a:xfrm>
          <a:prstGeom prst="rect">
            <a:avLst/>
          </a:prstGeom>
          <a:noFill/>
        </p:spPr>
        <p:txBody>
          <a:bodyPr wrap="none">
            <a:spAutoFit/>
          </a:bodyPr>
          <a:lstStyle/>
          <a:p>
            <a:pPr>
              <a:defRPr/>
            </a:pPr>
            <a:r>
              <a:rPr lang="en-GB" sz="2800" b="1" dirty="0">
                <a:solidFill>
                  <a:srgbClr val="FFC000"/>
                </a:solidFill>
                <a:latin typeface="+mj-lt"/>
              </a:rPr>
              <a:t>The cost per Kilogramme of Dry Matter now</a:t>
            </a:r>
          </a:p>
          <a:p>
            <a:pPr>
              <a:defRPr/>
            </a:pPr>
            <a:r>
              <a:rPr lang="en-GB" sz="2800" b="1" dirty="0">
                <a:solidFill>
                  <a:srgbClr val="FFC000"/>
                </a:solidFill>
                <a:latin typeface="+mj-lt"/>
              </a:rPr>
              <a:t> depends entirely on yield</a:t>
            </a:r>
          </a:p>
        </p:txBody>
      </p:sp>
      <p:sp>
        <p:nvSpPr>
          <p:cNvPr id="3" name="TextBox 2"/>
          <p:cNvSpPr txBox="1"/>
          <p:nvPr/>
        </p:nvSpPr>
        <p:spPr>
          <a:xfrm>
            <a:off x="179388" y="2276475"/>
            <a:ext cx="9383712" cy="3970338"/>
          </a:xfrm>
          <a:prstGeom prst="rect">
            <a:avLst/>
          </a:prstGeom>
          <a:noFill/>
        </p:spPr>
        <p:txBody>
          <a:bodyPr>
            <a:spAutoFit/>
          </a:bodyPr>
          <a:lstStyle/>
          <a:p>
            <a:pPr>
              <a:defRPr/>
            </a:pPr>
            <a:r>
              <a:rPr lang="en-GB" sz="2800" b="1" dirty="0">
                <a:solidFill>
                  <a:srgbClr val="FFC000"/>
                </a:solidFill>
                <a:latin typeface="+mj-lt"/>
              </a:rPr>
              <a:t>     £589 ha  / 10,000 </a:t>
            </a:r>
            <a:r>
              <a:rPr lang="en-GB" sz="2800" b="1" dirty="0" err="1">
                <a:solidFill>
                  <a:srgbClr val="FFC000"/>
                </a:solidFill>
                <a:latin typeface="+mj-lt"/>
              </a:rPr>
              <a:t>kgDM</a:t>
            </a:r>
            <a:r>
              <a:rPr lang="en-GB" sz="2800" b="1" dirty="0">
                <a:solidFill>
                  <a:srgbClr val="FFC000"/>
                </a:solidFill>
                <a:latin typeface="+mj-lt"/>
              </a:rPr>
              <a:t>/ Ha = 5.89p</a:t>
            </a:r>
          </a:p>
          <a:p>
            <a:pPr>
              <a:defRPr/>
            </a:pPr>
            <a:endParaRPr lang="en-GB" sz="2800" b="1" dirty="0">
              <a:solidFill>
                <a:srgbClr val="FFC000"/>
              </a:solidFill>
              <a:latin typeface="+mj-lt"/>
            </a:endParaRPr>
          </a:p>
          <a:p>
            <a:pPr>
              <a:defRPr/>
            </a:pPr>
            <a:r>
              <a:rPr lang="en-GB" sz="2800" b="1" dirty="0">
                <a:solidFill>
                  <a:srgbClr val="FFC000"/>
                </a:solidFill>
                <a:latin typeface="+mj-lt"/>
              </a:rPr>
              <a:t>     £589 ha / 8000 </a:t>
            </a:r>
            <a:r>
              <a:rPr lang="en-GB" sz="2800" b="1" dirty="0" err="1">
                <a:solidFill>
                  <a:srgbClr val="FFC000"/>
                </a:solidFill>
                <a:latin typeface="+mj-lt"/>
              </a:rPr>
              <a:t>kgDM</a:t>
            </a:r>
            <a:r>
              <a:rPr lang="en-GB" sz="2800" b="1" dirty="0">
                <a:solidFill>
                  <a:srgbClr val="FFC000"/>
                </a:solidFill>
                <a:latin typeface="+mj-lt"/>
              </a:rPr>
              <a:t>/ Ha  =  7.37p</a:t>
            </a:r>
          </a:p>
          <a:p>
            <a:pPr>
              <a:defRPr/>
            </a:pPr>
            <a:endParaRPr lang="en-GB" sz="2800" b="1" dirty="0">
              <a:solidFill>
                <a:srgbClr val="FFC000"/>
              </a:solidFill>
              <a:latin typeface="+mj-lt"/>
            </a:endParaRPr>
          </a:p>
          <a:p>
            <a:pPr>
              <a:defRPr/>
            </a:pPr>
            <a:r>
              <a:rPr lang="en-GB" sz="2800" b="1" dirty="0">
                <a:solidFill>
                  <a:srgbClr val="FFC000"/>
                </a:solidFill>
                <a:latin typeface="+mj-lt"/>
              </a:rPr>
              <a:t>     £589 ha / 5000 </a:t>
            </a:r>
            <a:r>
              <a:rPr lang="en-GB" sz="2800" b="1" dirty="0" err="1">
                <a:solidFill>
                  <a:srgbClr val="FFC000"/>
                </a:solidFill>
                <a:latin typeface="+mj-lt"/>
              </a:rPr>
              <a:t>kgDM</a:t>
            </a:r>
            <a:r>
              <a:rPr lang="en-GB" sz="2800" b="1" dirty="0">
                <a:solidFill>
                  <a:srgbClr val="FFC000"/>
                </a:solidFill>
                <a:latin typeface="+mj-lt"/>
              </a:rPr>
              <a:t>/ Ha  =  11.78p</a:t>
            </a:r>
          </a:p>
          <a:p>
            <a:pPr>
              <a:defRPr/>
            </a:pPr>
            <a:endParaRPr lang="en-GB" sz="2800" b="1" dirty="0">
              <a:solidFill>
                <a:srgbClr val="FFC000"/>
              </a:solidFill>
              <a:latin typeface="+mj-lt"/>
            </a:endParaRPr>
          </a:p>
          <a:p>
            <a:pPr>
              <a:defRPr/>
            </a:pPr>
            <a:r>
              <a:rPr lang="en-GB" sz="2800" b="1" dirty="0">
                <a:solidFill>
                  <a:srgbClr val="FFC000"/>
                </a:solidFill>
                <a:latin typeface="+mj-lt"/>
              </a:rPr>
              <a:t> The most significant cost is Rental value</a:t>
            </a:r>
          </a:p>
          <a:p>
            <a:pPr>
              <a:defRPr/>
            </a:pPr>
            <a:endParaRPr lang="en-GB" sz="2800" b="1" dirty="0">
              <a:solidFill>
                <a:srgbClr val="FFC000"/>
              </a:solidFill>
              <a:latin typeface="+mj-lt"/>
            </a:endParaRPr>
          </a:p>
          <a:p>
            <a:pPr>
              <a:defRPr/>
            </a:pPr>
            <a:r>
              <a:rPr lang="en-GB" sz="2800" b="1" dirty="0">
                <a:solidFill>
                  <a:srgbClr val="FFC000"/>
                </a:solidFill>
                <a:latin typeface="+mj-lt"/>
              </a:rPr>
              <a:t>And what’s happening to the quality of the sward?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ltLang="en-US" sz="4000">
                <a:solidFill>
                  <a:srgbClr val="FFC000"/>
                </a:solidFill>
              </a:rPr>
              <a:t>Impact of lower yield</a:t>
            </a:r>
          </a:p>
        </p:txBody>
      </p:sp>
      <p:pic>
        <p:nvPicPr>
          <p:cNvPr id="27651" name="Picture 339"/>
          <p:cNvPicPr>
            <a:picLocks noGrp="1" noChangeAspect="1" noChangeArrowheads="1"/>
          </p:cNvPicPr>
          <p:nvPr>
            <p:ph type="body" idx="1"/>
          </p:nvPr>
        </p:nvPicPr>
        <p:blipFill>
          <a:blip r:embed="rId3" cstate="print"/>
          <a:srcRect/>
          <a:stretch>
            <a:fillRect/>
          </a:stretch>
        </p:blipFill>
        <p:spPr>
          <a:xfrm>
            <a:off x="323850" y="1412875"/>
            <a:ext cx="8175625" cy="4238625"/>
          </a:xfrm>
          <a:gradFill rotWithShape="0">
            <a:gsLst>
              <a:gs pos="0">
                <a:srgbClr val="FFFFFF"/>
              </a:gs>
              <a:gs pos="7001">
                <a:srgbClr val="E6E6E6"/>
              </a:gs>
              <a:gs pos="32001">
                <a:srgbClr val="7D8496"/>
              </a:gs>
              <a:gs pos="47000">
                <a:srgbClr val="E6E6E6"/>
              </a:gs>
              <a:gs pos="85001">
                <a:srgbClr val="7D8496"/>
              </a:gs>
              <a:gs pos="100000">
                <a:srgbClr val="E6E6E6"/>
              </a:gs>
            </a:gsLst>
            <a:lin ang="5400000"/>
          </a:gradFill>
        </p:spPr>
      </p:pic>
      <p:sp>
        <p:nvSpPr>
          <p:cNvPr id="27652" name="Text Box 340"/>
          <p:cNvSpPr txBox="1">
            <a:spLocks noChangeArrowheads="1"/>
          </p:cNvSpPr>
          <p:nvPr/>
        </p:nvSpPr>
        <p:spPr bwMode="auto">
          <a:xfrm>
            <a:off x="0" y="5661025"/>
            <a:ext cx="3789363" cy="831850"/>
          </a:xfrm>
          <a:prstGeom prst="rect">
            <a:avLst/>
          </a:prstGeom>
          <a:noFill/>
          <a:ln w="9525" algn="ctr">
            <a:noFill/>
            <a:miter lim="800000"/>
            <a:headEnd/>
            <a:tailEnd/>
          </a:ln>
        </p:spPr>
        <p:txBody>
          <a:bodyPr>
            <a:spAutoFit/>
          </a:bodyPr>
          <a:lstStyle/>
          <a:p>
            <a:pPr algn="ctr">
              <a:spcBef>
                <a:spcPct val="50000"/>
              </a:spcBef>
            </a:pPr>
            <a:r>
              <a:rPr lang="en-GB" altLang="en-US" b="1">
                <a:solidFill>
                  <a:srgbClr val="FFC000"/>
                </a:solidFill>
              </a:rPr>
              <a:t>Ewe over grazing season 210 days = 420 kg DM</a:t>
            </a:r>
          </a:p>
        </p:txBody>
      </p:sp>
      <p:sp>
        <p:nvSpPr>
          <p:cNvPr id="992597" name="AutoShape 341"/>
          <p:cNvSpPr>
            <a:spLocks noChangeArrowheads="1"/>
          </p:cNvSpPr>
          <p:nvPr/>
        </p:nvSpPr>
        <p:spPr bwMode="auto">
          <a:xfrm>
            <a:off x="6300788" y="5229225"/>
            <a:ext cx="2641600" cy="1008063"/>
          </a:xfrm>
          <a:prstGeom prst="wedgeRectCallout">
            <a:avLst>
              <a:gd name="adj1" fmla="val -86366"/>
              <a:gd name="adj2" fmla="val -51375"/>
            </a:avLst>
          </a:prstGeom>
          <a:solidFill>
            <a:schemeClr val="accent1"/>
          </a:solidFill>
          <a:ln w="9525" algn="ctr">
            <a:noFill/>
            <a:miter lim="800000"/>
            <a:headEnd/>
            <a:tailEnd/>
          </a:ln>
        </p:spPr>
        <p:txBody>
          <a:bodyPr/>
          <a:lstStyle/>
          <a:p>
            <a:pPr algn="ctr">
              <a:spcBef>
                <a:spcPct val="20000"/>
              </a:spcBef>
            </a:pPr>
            <a:r>
              <a:rPr lang="en-GB" altLang="en-US" b="1">
                <a:solidFill>
                  <a:srgbClr val="000000"/>
                </a:solidFill>
              </a:rPr>
              <a:t>£10.5/ewe</a:t>
            </a:r>
          </a:p>
          <a:p>
            <a:pPr algn="ctr">
              <a:spcBef>
                <a:spcPct val="20000"/>
              </a:spcBef>
            </a:pPr>
            <a:r>
              <a:rPr lang="en-GB" altLang="en-US" b="1">
                <a:solidFill>
                  <a:srgbClr val="000000"/>
                </a:solidFill>
              </a:rPr>
              <a:t>£67/steer</a:t>
            </a:r>
          </a:p>
        </p:txBody>
      </p:sp>
      <p:sp>
        <p:nvSpPr>
          <p:cNvPr id="992598" name="AutoShape 342"/>
          <p:cNvSpPr>
            <a:spLocks noChangeArrowheads="1"/>
          </p:cNvSpPr>
          <p:nvPr/>
        </p:nvSpPr>
        <p:spPr bwMode="auto">
          <a:xfrm>
            <a:off x="5437188" y="215900"/>
            <a:ext cx="2374900" cy="981075"/>
          </a:xfrm>
          <a:prstGeom prst="wedgeRectCallout">
            <a:avLst>
              <a:gd name="adj1" fmla="val -62102"/>
              <a:gd name="adj2" fmla="val 203722"/>
            </a:avLst>
          </a:prstGeom>
          <a:solidFill>
            <a:schemeClr val="accent1"/>
          </a:solidFill>
          <a:ln w="9525" algn="ctr">
            <a:noFill/>
            <a:miter lim="800000"/>
            <a:headEnd/>
            <a:tailEnd/>
          </a:ln>
        </p:spPr>
        <p:txBody>
          <a:bodyPr/>
          <a:lstStyle/>
          <a:p>
            <a:pPr algn="ctr">
              <a:spcBef>
                <a:spcPct val="20000"/>
              </a:spcBef>
            </a:pPr>
            <a:r>
              <a:rPr lang="en-GB" altLang="en-US" b="1">
                <a:solidFill>
                  <a:srgbClr val="000000"/>
                </a:solidFill>
              </a:rPr>
              <a:t>£21/ewe</a:t>
            </a:r>
          </a:p>
          <a:p>
            <a:pPr algn="ctr">
              <a:spcBef>
                <a:spcPct val="20000"/>
              </a:spcBef>
            </a:pPr>
            <a:r>
              <a:rPr lang="en-GB" altLang="en-US" b="1">
                <a:solidFill>
                  <a:srgbClr val="000000"/>
                </a:solidFill>
              </a:rPr>
              <a:t>£133/Steer</a:t>
            </a:r>
          </a:p>
          <a:p>
            <a:pPr algn="ctr">
              <a:spcBef>
                <a:spcPct val="20000"/>
              </a:spcBef>
            </a:pPr>
            <a:endParaRPr lang="en-GB" altLang="en-US" b="1">
              <a:solidFill>
                <a:srgbClr val="000000"/>
              </a:solidFill>
            </a:endParaRPr>
          </a:p>
        </p:txBody>
      </p:sp>
      <p:sp>
        <p:nvSpPr>
          <p:cNvPr id="27655" name="Text Box 343"/>
          <p:cNvSpPr txBox="1">
            <a:spLocks noChangeArrowheads="1"/>
          </p:cNvSpPr>
          <p:nvPr/>
        </p:nvSpPr>
        <p:spPr bwMode="auto">
          <a:xfrm>
            <a:off x="317500" y="1747838"/>
            <a:ext cx="1263650" cy="830262"/>
          </a:xfrm>
          <a:prstGeom prst="rect">
            <a:avLst/>
          </a:prstGeom>
          <a:noFill/>
          <a:ln w="9525" algn="ctr">
            <a:noFill/>
            <a:miter lim="800000"/>
            <a:headEnd/>
            <a:tailEnd/>
          </a:ln>
        </p:spPr>
        <p:txBody>
          <a:bodyPr>
            <a:spAutoFit/>
          </a:bodyPr>
          <a:lstStyle/>
          <a:p>
            <a:pPr algn="ctr">
              <a:spcBef>
                <a:spcPct val="50000"/>
              </a:spcBef>
            </a:pPr>
            <a:r>
              <a:rPr lang="en-GB" altLang="en-US" b="1">
                <a:solidFill>
                  <a:srgbClr val="000000"/>
                </a:solidFill>
              </a:rPr>
              <a:t>p/kg DM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92598"/>
                                        </p:tgtEl>
                                        <p:attrNameLst>
                                          <p:attrName>style.visibility</p:attrName>
                                        </p:attrNameLst>
                                      </p:cBhvr>
                                      <p:to>
                                        <p:strVal val="visible"/>
                                      </p:to>
                                    </p:set>
                                    <p:anim calcmode="lin" valueType="num">
                                      <p:cBhvr additive="base">
                                        <p:cTn id="7" dur="500" fill="hold"/>
                                        <p:tgtEl>
                                          <p:spTgt spid="992598"/>
                                        </p:tgtEl>
                                        <p:attrNameLst>
                                          <p:attrName>ppt_x</p:attrName>
                                        </p:attrNameLst>
                                      </p:cBhvr>
                                      <p:tavLst>
                                        <p:tav tm="0">
                                          <p:val>
                                            <p:strVal val="#ppt_x"/>
                                          </p:val>
                                        </p:tav>
                                        <p:tav tm="100000">
                                          <p:val>
                                            <p:strVal val="#ppt_x"/>
                                          </p:val>
                                        </p:tav>
                                      </p:tavLst>
                                    </p:anim>
                                    <p:anim calcmode="lin" valueType="num">
                                      <p:cBhvr additive="base">
                                        <p:cTn id="8" dur="500" fill="hold"/>
                                        <p:tgtEl>
                                          <p:spTgt spid="99259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92597"/>
                                        </p:tgtEl>
                                        <p:attrNameLst>
                                          <p:attrName>style.visibility</p:attrName>
                                        </p:attrNameLst>
                                      </p:cBhvr>
                                      <p:to>
                                        <p:strVal val="visible"/>
                                      </p:to>
                                    </p:set>
                                    <p:anim calcmode="lin" valueType="num">
                                      <p:cBhvr additive="base">
                                        <p:cTn id="13" dur="500" fill="hold"/>
                                        <p:tgtEl>
                                          <p:spTgt spid="992597"/>
                                        </p:tgtEl>
                                        <p:attrNameLst>
                                          <p:attrName>ppt_x</p:attrName>
                                        </p:attrNameLst>
                                      </p:cBhvr>
                                      <p:tavLst>
                                        <p:tav tm="0">
                                          <p:val>
                                            <p:strVal val="#ppt_x"/>
                                          </p:val>
                                        </p:tav>
                                        <p:tav tm="100000">
                                          <p:val>
                                            <p:strVal val="#ppt_x"/>
                                          </p:val>
                                        </p:tav>
                                      </p:tavLst>
                                    </p:anim>
                                    <p:anim calcmode="lin" valueType="num">
                                      <p:cBhvr additive="base">
                                        <p:cTn id="14" dur="500" fill="hold"/>
                                        <p:tgtEl>
                                          <p:spTgt spid="9925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2597" grpId="0" animBg="1"/>
      <p:bldP spid="992598"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a:xfrm>
            <a:off x="2411413" y="0"/>
            <a:ext cx="2981325" cy="1143000"/>
          </a:xfrm>
          <a:ln>
            <a:solidFill>
              <a:schemeClr val="tx1"/>
            </a:solidFill>
          </a:ln>
        </p:spPr>
        <p:txBody>
          <a:bodyPr/>
          <a:lstStyle/>
          <a:p>
            <a:r>
              <a:rPr lang="en-GB" b="1">
                <a:solidFill>
                  <a:srgbClr val="FFC000"/>
                </a:solidFill>
              </a:rPr>
              <a:t>Quality</a:t>
            </a:r>
            <a:r>
              <a:rPr lang="en-GB" b="1"/>
              <a:t> </a:t>
            </a:r>
          </a:p>
        </p:txBody>
      </p:sp>
      <p:graphicFrame>
        <p:nvGraphicFramePr>
          <p:cNvPr id="1026" name="Object 2"/>
          <p:cNvGraphicFramePr>
            <a:graphicFrameLocks noGrp="1" noChangeAspect="1"/>
          </p:cNvGraphicFramePr>
          <p:nvPr>
            <p:ph type="chart" idx="1"/>
          </p:nvPr>
        </p:nvGraphicFramePr>
        <p:xfrm>
          <a:off x="0" y="1557338"/>
          <a:ext cx="8372475" cy="4621212"/>
        </p:xfrm>
        <a:graphic>
          <a:graphicData uri="http://schemas.openxmlformats.org/presentationml/2006/ole">
            <mc:AlternateContent xmlns:mc="http://schemas.openxmlformats.org/markup-compatibility/2006">
              <mc:Choice xmlns:v="urn:schemas-microsoft-com:vml" Requires="v">
                <p:oleObj r:id="rId3" imgW="8626588" imgH="4621169" progId="Excel.Sheet.8">
                  <p:embed/>
                </p:oleObj>
              </mc:Choice>
              <mc:Fallback>
                <p:oleObj r:id="rId3" imgW="8626588" imgH="4621169" progId="Excel.Sheet.8">
                  <p:embed/>
                  <p:pic>
                    <p:nvPicPr>
                      <p:cNvPr id="1026"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7338"/>
                        <a:ext cx="8372475" cy="4621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Text Box 8"/>
          <p:cNvSpPr txBox="1">
            <a:spLocks noChangeArrowheads="1"/>
          </p:cNvSpPr>
          <p:nvPr/>
        </p:nvSpPr>
        <p:spPr bwMode="auto">
          <a:xfrm>
            <a:off x="1524000" y="6248400"/>
            <a:ext cx="4178300" cy="369888"/>
          </a:xfrm>
          <a:prstGeom prst="rect">
            <a:avLst/>
          </a:prstGeom>
          <a:solidFill>
            <a:srgbClr val="FFFF99"/>
          </a:solidFill>
          <a:ln w="9525">
            <a:solidFill>
              <a:schemeClr val="tx1"/>
            </a:solidFill>
            <a:miter lim="800000"/>
            <a:headEnd/>
            <a:tailEnd/>
          </a:ln>
        </p:spPr>
        <p:txBody>
          <a:bodyPr>
            <a:spAutoFit/>
          </a:bodyPr>
          <a:lstStyle/>
          <a:p>
            <a:pPr>
              <a:spcBef>
                <a:spcPct val="50000"/>
              </a:spcBef>
            </a:pPr>
            <a:r>
              <a:rPr lang="en-GB">
                <a:solidFill>
                  <a:srgbClr val="000000"/>
                </a:solidFill>
              </a:rPr>
              <a:t>Source J Frame 1991</a:t>
            </a:r>
          </a:p>
        </p:txBody>
      </p:sp>
    </p:spTree>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idx="4294967295"/>
          </p:nvPr>
        </p:nvSpPr>
        <p:spPr/>
        <p:txBody>
          <a:bodyPr/>
          <a:lstStyle/>
          <a:p>
            <a:r>
              <a:rPr lang="en-GB">
                <a:solidFill>
                  <a:srgbClr val="FFC000"/>
                </a:solidFill>
              </a:rPr>
              <a:t>Digestibility (Quality)</a:t>
            </a:r>
          </a:p>
        </p:txBody>
      </p:sp>
      <p:sp>
        <p:nvSpPr>
          <p:cNvPr id="2052" name="Rectangle 3"/>
          <p:cNvSpPr>
            <a:spLocks noGrp="1" noChangeArrowheads="1"/>
          </p:cNvSpPr>
          <p:nvPr>
            <p:ph type="body" idx="4294967295"/>
          </p:nvPr>
        </p:nvSpPr>
        <p:spPr/>
        <p:txBody>
          <a:bodyPr/>
          <a:lstStyle/>
          <a:p>
            <a:r>
              <a:rPr lang="en-GB">
                <a:solidFill>
                  <a:srgbClr val="FFC000"/>
                </a:solidFill>
              </a:rPr>
              <a:t>Proportion of each mouthful that can be digested</a:t>
            </a:r>
          </a:p>
          <a:p>
            <a:r>
              <a:rPr lang="en-GB">
                <a:solidFill>
                  <a:srgbClr val="FFC000"/>
                </a:solidFill>
              </a:rPr>
              <a:t>1 point of D-value</a:t>
            </a:r>
          </a:p>
          <a:p>
            <a:pPr lvl="1"/>
            <a:r>
              <a:rPr lang="en-GB">
                <a:solidFill>
                  <a:srgbClr val="FFC000"/>
                </a:solidFill>
              </a:rPr>
              <a:t>20g/day LWG in lambs</a:t>
            </a:r>
          </a:p>
          <a:p>
            <a:pPr lvl="1"/>
            <a:r>
              <a:rPr lang="en-GB">
                <a:solidFill>
                  <a:srgbClr val="FFC000"/>
                </a:solidFill>
              </a:rPr>
              <a:t>40g/day LWG in cattle</a:t>
            </a:r>
          </a:p>
          <a:p>
            <a:pPr lvl="1"/>
            <a:r>
              <a:rPr lang="en-GB">
                <a:solidFill>
                  <a:srgbClr val="FFC000"/>
                </a:solidFill>
              </a:rPr>
              <a:t>0.3ltrs milk/cow/day</a:t>
            </a:r>
          </a:p>
          <a:p>
            <a:pPr>
              <a:buFontTx/>
              <a:buNone/>
            </a:pPr>
            <a:endParaRPr lang="en-GB">
              <a:solidFill>
                <a:srgbClr val="FFC000"/>
              </a:solidFill>
            </a:endParaRPr>
          </a:p>
          <a:p>
            <a:r>
              <a:rPr lang="en-GB">
                <a:solidFill>
                  <a:srgbClr val="FFC000"/>
                </a:solidFill>
              </a:rPr>
              <a:t>Massive driver for animal performance</a:t>
            </a:r>
          </a:p>
        </p:txBody>
      </p:sp>
      <p:graphicFrame>
        <p:nvGraphicFramePr>
          <p:cNvPr id="2050" name="Object 4"/>
          <p:cNvGraphicFramePr>
            <a:graphicFrameLocks noChangeAspect="1"/>
          </p:cNvGraphicFramePr>
          <p:nvPr/>
        </p:nvGraphicFramePr>
        <p:xfrm>
          <a:off x="6516688" y="2276475"/>
          <a:ext cx="2087562" cy="3205163"/>
        </p:xfrm>
        <a:graphic>
          <a:graphicData uri="http://schemas.openxmlformats.org/presentationml/2006/ole">
            <mc:AlternateContent xmlns:mc="http://schemas.openxmlformats.org/markup-compatibility/2006">
              <mc:Choice xmlns:v="urn:schemas-microsoft-com:vml" Requires="v">
                <p:oleObj name="Acrobat Document" r:id="rId2" imgW="3780000" imgH="5355000" progId="AcroExch.Document.DC">
                  <p:embed/>
                </p:oleObj>
              </mc:Choice>
              <mc:Fallback>
                <p:oleObj name="Acrobat Document" r:id="rId2" imgW="3780000" imgH="5355000" progId="AcroExch.Document.DC">
                  <p:embed/>
                  <p:pic>
                    <p:nvPicPr>
                      <p:cNvPr id="205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2276475"/>
                        <a:ext cx="2087562" cy="320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214282" y="214290"/>
          <a:ext cx="8715436" cy="6357982"/>
        </p:xfrm>
        <a:graphic>
          <a:graphicData uri="http://schemas.openxmlformats.org/drawingml/2006/chart">
            <c:chart xmlns:c="http://schemas.openxmlformats.org/drawingml/2006/chart" xmlns:r="http://schemas.openxmlformats.org/officeDocument/2006/relationships" r:id="rId3"/>
          </a:graphicData>
        </a:graphic>
      </p:graphicFrame>
      <p:sp>
        <p:nvSpPr>
          <p:cNvPr id="23555" name="TextBox 2"/>
          <p:cNvSpPr txBox="1">
            <a:spLocks noChangeArrowheads="1"/>
          </p:cNvSpPr>
          <p:nvPr/>
        </p:nvSpPr>
        <p:spPr bwMode="auto">
          <a:xfrm>
            <a:off x="6962775" y="6286500"/>
            <a:ext cx="1738313" cy="307975"/>
          </a:xfrm>
          <a:prstGeom prst="rect">
            <a:avLst/>
          </a:prstGeom>
          <a:noFill/>
          <a:ln w="9525">
            <a:noFill/>
            <a:miter lim="800000"/>
            <a:headEnd/>
            <a:tailEnd/>
          </a:ln>
        </p:spPr>
        <p:txBody>
          <a:bodyPr wrap="none">
            <a:spAutoFit/>
          </a:bodyPr>
          <a:lstStyle/>
          <a:p>
            <a:r>
              <a:rPr lang="en-GB" sz="1400">
                <a:solidFill>
                  <a:srgbClr val="FFC000"/>
                </a:solidFill>
              </a:rPr>
              <a:t>CAFRE Benchmarking</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6"/>
          <p:cNvSpPr>
            <a:spLocks noGrp="1" noChangeArrowheads="1"/>
          </p:cNvSpPr>
          <p:nvPr>
            <p:ph type="title"/>
          </p:nvPr>
        </p:nvSpPr>
        <p:spPr>
          <a:xfrm>
            <a:off x="2244725" y="333375"/>
            <a:ext cx="4452938" cy="969963"/>
          </a:xfrm>
          <a:ln>
            <a:solidFill>
              <a:schemeClr val="tx1"/>
            </a:solidFill>
          </a:ln>
        </p:spPr>
        <p:txBody>
          <a:bodyPr/>
          <a:lstStyle/>
          <a:p>
            <a:r>
              <a:rPr lang="en-GB" b="1">
                <a:solidFill>
                  <a:srgbClr val="FFC000"/>
                </a:solidFill>
              </a:rPr>
              <a:t>Response to N</a:t>
            </a:r>
          </a:p>
        </p:txBody>
      </p:sp>
      <p:graphicFrame>
        <p:nvGraphicFramePr>
          <p:cNvPr id="9" name="Object 2"/>
          <p:cNvGraphicFramePr>
            <a:graphicFrameLocks noGrp="1" noChangeAspect="1"/>
          </p:cNvGraphicFramePr>
          <p:nvPr>
            <p:ph type="chart" idx="1"/>
          </p:nvPr>
        </p:nvGraphicFramePr>
        <p:xfrm>
          <a:off x="342900" y="1320800"/>
          <a:ext cx="8458200" cy="5435600"/>
        </p:xfrm>
        <a:graphic>
          <a:graphicData uri="http://schemas.openxmlformats.org/drawingml/2006/chart">
            <c:chart xmlns:c="http://schemas.openxmlformats.org/drawingml/2006/chart" xmlns:r="http://schemas.openxmlformats.org/officeDocument/2006/relationships" r:id="rId3"/>
          </a:graphicData>
        </a:graphic>
      </p:graphicFrame>
      <p:sp>
        <p:nvSpPr>
          <p:cNvPr id="100369" name="Text Box 17"/>
          <p:cNvSpPr txBox="1">
            <a:spLocks noChangeArrowheads="1"/>
          </p:cNvSpPr>
          <p:nvPr/>
        </p:nvSpPr>
        <p:spPr bwMode="auto">
          <a:xfrm>
            <a:off x="4659313" y="5791200"/>
            <a:ext cx="4273550" cy="830263"/>
          </a:xfrm>
          <a:prstGeom prst="rect">
            <a:avLst/>
          </a:prstGeom>
          <a:solidFill>
            <a:schemeClr val="accent5">
              <a:lumMod val="20000"/>
              <a:lumOff val="80000"/>
            </a:schemeClr>
          </a:solidFill>
          <a:ln w="9525">
            <a:solidFill>
              <a:schemeClr val="tx1"/>
            </a:solidFill>
            <a:miter lim="800000"/>
            <a:headEnd/>
            <a:tailEnd/>
          </a:ln>
          <a:effectLst/>
        </p:spPr>
        <p:txBody>
          <a:bodyPr>
            <a:spAutoFit/>
          </a:bodyPr>
          <a:lstStyle/>
          <a:p>
            <a:pPr algn="ctr">
              <a:spcBef>
                <a:spcPct val="50000"/>
              </a:spcBef>
              <a:defRPr/>
            </a:pPr>
            <a:r>
              <a:rPr lang="en-GB" dirty="0">
                <a:solidFill>
                  <a:prstClr val="black"/>
                </a:solidFill>
                <a:latin typeface="Arial" pitchFamily="34" charset="0"/>
                <a:cs typeface="Arial" pitchFamily="34" charset="0"/>
              </a:rPr>
              <a:t>Yield response to increase in N from 50 to 150 units</a:t>
            </a:r>
          </a:p>
        </p:txBody>
      </p:sp>
      <p:sp>
        <p:nvSpPr>
          <p:cNvPr id="28677" name="Text Box 18"/>
          <p:cNvSpPr txBox="1">
            <a:spLocks noChangeArrowheads="1"/>
          </p:cNvSpPr>
          <p:nvPr/>
        </p:nvSpPr>
        <p:spPr bwMode="auto">
          <a:xfrm>
            <a:off x="2484438" y="6248400"/>
            <a:ext cx="1546225" cy="346075"/>
          </a:xfrm>
          <a:prstGeom prst="rect">
            <a:avLst/>
          </a:prstGeom>
          <a:solidFill>
            <a:srgbClr val="FFFF99"/>
          </a:solidFill>
          <a:ln w="9525">
            <a:solidFill>
              <a:schemeClr val="tx1"/>
            </a:solidFill>
            <a:miter lim="800000"/>
            <a:headEnd/>
            <a:tailEnd/>
          </a:ln>
        </p:spPr>
        <p:txBody>
          <a:bodyPr>
            <a:spAutoFit/>
          </a:bodyPr>
          <a:lstStyle/>
          <a:p>
            <a:pPr algn="ctr">
              <a:spcBef>
                <a:spcPct val="50000"/>
              </a:spcBef>
            </a:pPr>
            <a:r>
              <a:rPr lang="en-GB" sz="1600">
                <a:solidFill>
                  <a:srgbClr val="000000"/>
                </a:solidFill>
              </a:rPr>
              <a:t>Source WPBS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9">
                                            <p:graphicEl>
                                              <a:chart seriesIdx="0" categoryIdx="-4" bldStep="series"/>
                                            </p:graphicEl>
                                          </p:spTgt>
                                        </p:tgtEl>
                                        <p:attrNameLst>
                                          <p:attrName>style.visibility</p:attrName>
                                        </p:attrNameLst>
                                      </p:cBhvr>
                                      <p:to>
                                        <p:strVal val="visible"/>
                                      </p:to>
                                    </p:set>
                                    <p:animEffect transition="in" filter="box(in)">
                                      <p:cBhvr>
                                        <p:cTn id="7" dur="500"/>
                                        <p:tgtEl>
                                          <p:spTgt spid="9">
                                            <p:graphicEl>
                                              <a:chart seriesIdx="0" categoryIdx="-4" bldStep="series"/>
                                            </p:graphic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
                                            <p:graphicEl>
                                              <a:chart seriesIdx="1" categoryIdx="-4" bldStep="series"/>
                                            </p:graphicEl>
                                          </p:spTgt>
                                        </p:tgtEl>
                                        <p:attrNameLst>
                                          <p:attrName>style.visibility</p:attrName>
                                        </p:attrNameLst>
                                      </p:cBhvr>
                                      <p:to>
                                        <p:strVal val="visible"/>
                                      </p:to>
                                    </p:set>
                                    <p:animEffect transition="in" filter="box(in)">
                                      <p:cBhvr>
                                        <p:cTn id="10" dur="500"/>
                                        <p:tgtEl>
                                          <p:spTgt spid="9">
                                            <p:graphicEl>
                                              <a:chart seriesIdx="1" categoryIdx="-4" bldStep="series"/>
                                            </p:graphic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9">
                                            <p:graphicEl>
                                              <a:chart seriesIdx="2" categoryIdx="-4" bldStep="series"/>
                                            </p:graphicEl>
                                          </p:spTgt>
                                        </p:tgtEl>
                                        <p:attrNameLst>
                                          <p:attrName>style.visibility</p:attrName>
                                        </p:attrNameLst>
                                      </p:cBhvr>
                                      <p:to>
                                        <p:strVal val="visible"/>
                                      </p:to>
                                    </p:set>
                                    <p:animEffect transition="in" filter="box(in)">
                                      <p:cBhvr>
                                        <p:cTn id="13" dur="500"/>
                                        <p:tgtEl>
                                          <p:spTgt spid="9">
                                            <p:graphicEl>
                                              <a:chart seriesIdx="2" categoryIdx="-4" bldStep="series"/>
                                            </p:graphic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9">
                                            <p:graphicEl>
                                              <a:chart seriesIdx="3" categoryIdx="-4" bldStep="series"/>
                                            </p:graphicEl>
                                          </p:spTgt>
                                        </p:tgtEl>
                                        <p:attrNameLst>
                                          <p:attrName>style.visibility</p:attrName>
                                        </p:attrNameLst>
                                      </p:cBhvr>
                                      <p:to>
                                        <p:strVal val="visible"/>
                                      </p:to>
                                    </p:set>
                                    <p:animEffect transition="in" filter="box(in)">
                                      <p:cBhvr>
                                        <p:cTn id="16" dur="500"/>
                                        <p:tgtEl>
                                          <p:spTgt spid="9">
                                            <p:graphicEl>
                                              <a:chart seriesIdx="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Chart bld="series" animBg="0"/>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187450" y="692150"/>
            <a:ext cx="6589713" cy="946150"/>
          </a:xfrm>
          <a:prstGeom prst="rect">
            <a:avLst/>
          </a:prstGeom>
          <a:noFill/>
          <a:ln w="9525">
            <a:noFill/>
            <a:miter lim="800000"/>
            <a:headEnd/>
            <a:tailEnd/>
          </a:ln>
        </p:spPr>
        <p:txBody>
          <a:bodyPr wrap="none">
            <a:spAutoFit/>
          </a:bodyPr>
          <a:lstStyle/>
          <a:p>
            <a:r>
              <a:rPr lang="en-GB" sz="2800" b="1">
                <a:solidFill>
                  <a:srgbClr val="FFFF00"/>
                </a:solidFill>
                <a:latin typeface="Arial" charset="0"/>
                <a:cs typeface="Arial" charset="0"/>
              </a:rPr>
              <a:t>Four points to consider when aiming</a:t>
            </a:r>
          </a:p>
          <a:p>
            <a:r>
              <a:rPr lang="en-GB" sz="2800" b="1">
                <a:solidFill>
                  <a:srgbClr val="FFFF00"/>
                </a:solidFill>
                <a:latin typeface="Arial" charset="0"/>
                <a:cs typeface="Arial" charset="0"/>
              </a:rPr>
              <a:t> to produce  quality beef, lamb or milk</a:t>
            </a:r>
          </a:p>
        </p:txBody>
      </p:sp>
      <p:sp>
        <p:nvSpPr>
          <p:cNvPr id="29699" name="Text Box 3"/>
          <p:cNvSpPr txBox="1">
            <a:spLocks noChangeArrowheads="1"/>
          </p:cNvSpPr>
          <p:nvPr/>
        </p:nvSpPr>
        <p:spPr bwMode="auto">
          <a:xfrm>
            <a:off x="576263" y="2152650"/>
            <a:ext cx="8274050" cy="4032250"/>
          </a:xfrm>
          <a:prstGeom prst="rect">
            <a:avLst/>
          </a:prstGeom>
          <a:noFill/>
          <a:ln w="9525">
            <a:noFill/>
            <a:miter lim="800000"/>
            <a:headEnd/>
            <a:tailEnd/>
          </a:ln>
        </p:spPr>
        <p:txBody>
          <a:bodyPr wrap="none">
            <a:spAutoFit/>
          </a:bodyPr>
          <a:lstStyle/>
          <a:p>
            <a:pPr>
              <a:buClr>
                <a:srgbClr val="FF3300"/>
              </a:buClr>
              <a:buFont typeface="Wingdings" pitchFamily="2" charset="2"/>
              <a:buNone/>
            </a:pPr>
            <a:endParaRPr lang="en-GB" b="1">
              <a:solidFill>
                <a:srgbClr val="99CC00"/>
              </a:solidFill>
            </a:endParaRPr>
          </a:p>
          <a:p>
            <a:pPr>
              <a:buClr>
                <a:srgbClr val="FF3300"/>
              </a:buClr>
              <a:buFont typeface="Wingdings" pitchFamily="2" charset="2"/>
              <a:buChar char="u"/>
            </a:pPr>
            <a:r>
              <a:rPr lang="en-GB" sz="2800" b="1">
                <a:solidFill>
                  <a:srgbClr val="99CC00"/>
                </a:solidFill>
              </a:rPr>
              <a:t>   </a:t>
            </a:r>
            <a:r>
              <a:rPr lang="en-GB" sz="2800" b="1">
                <a:solidFill>
                  <a:srgbClr val="FFFF00"/>
                </a:solidFill>
                <a:latin typeface="Arial" charset="0"/>
                <a:cs typeface="Arial" charset="0"/>
              </a:rPr>
              <a:t>Soil Management</a:t>
            </a:r>
          </a:p>
          <a:p>
            <a:pPr>
              <a:buClr>
                <a:srgbClr val="FF3300"/>
              </a:buClr>
              <a:buFont typeface="Wingdings" pitchFamily="2" charset="2"/>
              <a:buChar char="u"/>
            </a:pPr>
            <a:endParaRPr lang="en-GB" sz="2800" b="1">
              <a:solidFill>
                <a:srgbClr val="FFFF00"/>
              </a:solidFill>
              <a:latin typeface="Arial" charset="0"/>
              <a:cs typeface="Arial" charset="0"/>
            </a:endParaRPr>
          </a:p>
          <a:p>
            <a:pPr>
              <a:buClr>
                <a:srgbClr val="FF3300"/>
              </a:buClr>
              <a:buFont typeface="Wingdings" pitchFamily="2" charset="2"/>
              <a:buChar char="u"/>
            </a:pPr>
            <a:r>
              <a:rPr lang="en-GB" sz="2800" b="1">
                <a:solidFill>
                  <a:srgbClr val="FFFF00"/>
                </a:solidFill>
                <a:latin typeface="Arial" charset="0"/>
                <a:cs typeface="Arial" charset="0"/>
              </a:rPr>
              <a:t>   Water and Landscape (Environment)</a:t>
            </a:r>
          </a:p>
          <a:p>
            <a:pPr>
              <a:buClr>
                <a:srgbClr val="FF3300"/>
              </a:buClr>
              <a:buFont typeface="Wingdings" pitchFamily="2" charset="2"/>
              <a:buChar char="u"/>
            </a:pPr>
            <a:endParaRPr lang="en-GB" sz="2800" b="1">
              <a:solidFill>
                <a:srgbClr val="FFFF00"/>
              </a:solidFill>
              <a:latin typeface="Arial" charset="0"/>
              <a:cs typeface="Arial" charset="0"/>
            </a:endParaRPr>
          </a:p>
          <a:p>
            <a:pPr>
              <a:buClr>
                <a:srgbClr val="FF3300"/>
              </a:buClr>
              <a:buFont typeface="Wingdings" pitchFamily="2" charset="2"/>
              <a:buChar char="u"/>
            </a:pPr>
            <a:r>
              <a:rPr lang="en-GB" sz="2800" b="1">
                <a:solidFill>
                  <a:srgbClr val="FFFF00"/>
                </a:solidFill>
                <a:latin typeface="Arial" charset="0"/>
                <a:cs typeface="Arial" charset="0"/>
              </a:rPr>
              <a:t>   </a:t>
            </a:r>
            <a:r>
              <a:rPr lang="en-GB" sz="3600" b="1">
                <a:solidFill>
                  <a:srgbClr val="FFFF00"/>
                </a:solidFill>
                <a:latin typeface="Arial" charset="0"/>
                <a:cs typeface="Arial" charset="0"/>
              </a:rPr>
              <a:t>Pasture and Grazing Management</a:t>
            </a:r>
          </a:p>
          <a:p>
            <a:pPr>
              <a:buClr>
                <a:srgbClr val="FF3300"/>
              </a:buClr>
              <a:buFont typeface="Wingdings" pitchFamily="2" charset="2"/>
              <a:buChar char="u"/>
            </a:pPr>
            <a:endParaRPr lang="en-GB" sz="2800" b="1">
              <a:solidFill>
                <a:srgbClr val="FFFF00"/>
              </a:solidFill>
              <a:latin typeface="Arial" charset="0"/>
              <a:cs typeface="Arial" charset="0"/>
            </a:endParaRPr>
          </a:p>
          <a:p>
            <a:pPr>
              <a:buClr>
                <a:srgbClr val="FF3300"/>
              </a:buClr>
              <a:buFont typeface="Wingdings" pitchFamily="2" charset="2"/>
              <a:buChar char="u"/>
            </a:pPr>
            <a:r>
              <a:rPr lang="en-GB" sz="2800" b="1">
                <a:solidFill>
                  <a:srgbClr val="FFFF00"/>
                </a:solidFill>
                <a:latin typeface="Arial" charset="0"/>
                <a:cs typeface="Arial" charset="0"/>
              </a:rPr>
              <a:t>   Animal Husbandry and Genetics,</a:t>
            </a:r>
          </a:p>
          <a:p>
            <a:pPr>
              <a:buClr>
                <a:srgbClr val="FF3300"/>
              </a:buClr>
              <a:buFont typeface="Wingdings" pitchFamily="2" charset="2"/>
              <a:buNone/>
            </a:pPr>
            <a:r>
              <a:rPr lang="en-GB" sz="2800" b="1">
                <a:solidFill>
                  <a:srgbClr val="FFFF00"/>
                </a:solidFill>
                <a:latin typeface="Arial" charset="0"/>
                <a:cs typeface="Arial" charset="0"/>
              </a:rPr>
              <a:t>       Health and Welfare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n-GB">
                <a:solidFill>
                  <a:srgbClr val="FFFF00"/>
                </a:solidFill>
              </a:rPr>
              <a:t>Management to meet demand</a:t>
            </a:r>
            <a:endParaRPr lang="en-US">
              <a:solidFill>
                <a:srgbClr val="FFFF00"/>
              </a:solidFill>
            </a:endParaRPr>
          </a:p>
        </p:txBody>
      </p:sp>
      <p:grpSp>
        <p:nvGrpSpPr>
          <p:cNvPr id="2" name="Group 3"/>
          <p:cNvGrpSpPr>
            <a:grpSpLocks/>
          </p:cNvGrpSpPr>
          <p:nvPr/>
        </p:nvGrpSpPr>
        <p:grpSpPr bwMode="auto">
          <a:xfrm>
            <a:off x="-30163" y="1527175"/>
            <a:ext cx="9174163" cy="4686300"/>
            <a:chOff x="32" y="962"/>
            <a:chExt cx="6262" cy="2952"/>
          </a:xfrm>
        </p:grpSpPr>
        <p:graphicFrame>
          <p:nvGraphicFramePr>
            <p:cNvPr id="3074" name="Object 4"/>
            <p:cNvGraphicFramePr>
              <a:graphicFrameLocks noChangeAspect="1"/>
            </p:cNvGraphicFramePr>
            <p:nvPr/>
          </p:nvGraphicFramePr>
          <p:xfrm>
            <a:off x="32" y="962"/>
            <a:ext cx="6262" cy="2952"/>
          </p:xfrm>
          <a:graphic>
            <a:graphicData uri="http://schemas.openxmlformats.org/presentationml/2006/ole">
              <mc:AlternateContent xmlns:mc="http://schemas.openxmlformats.org/markup-compatibility/2006">
                <mc:Choice xmlns:v="urn:schemas-microsoft-com:vml" Requires="v">
                  <p:oleObj name="Worksheet" r:id="rId3" imgW="9172591" imgH="4686317" progId="Excel.Sheet.8">
                    <p:embed/>
                  </p:oleObj>
                </mc:Choice>
                <mc:Fallback>
                  <p:oleObj name="Worksheet" r:id="rId3" imgW="9172591" imgH="4686317" progId="Excel.Sheet.8">
                    <p:embed/>
                    <p:pic>
                      <p:nvPicPr>
                        <p:cNvPr id="307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 y="962"/>
                          <a:ext cx="6262" cy="29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8" name="AutoShape 5"/>
            <p:cNvSpPr>
              <a:spLocks noChangeArrowheads="1"/>
            </p:cNvSpPr>
            <p:nvPr/>
          </p:nvSpPr>
          <p:spPr bwMode="auto">
            <a:xfrm>
              <a:off x="3366" y="1570"/>
              <a:ext cx="1650" cy="272"/>
            </a:xfrm>
            <a:prstGeom prst="wedgeRectCallout">
              <a:avLst>
                <a:gd name="adj1" fmla="val -100454"/>
                <a:gd name="adj2" fmla="val 88236"/>
              </a:avLst>
            </a:prstGeom>
            <a:solidFill>
              <a:srgbClr val="99CC00"/>
            </a:solidFill>
            <a:ln w="9525">
              <a:solidFill>
                <a:schemeClr val="tx1"/>
              </a:solidFill>
              <a:miter lim="800000"/>
              <a:headEnd/>
              <a:tailEnd/>
            </a:ln>
          </p:spPr>
          <p:txBody>
            <a:bodyPr/>
            <a:lstStyle/>
            <a:p>
              <a:pPr algn="ctr"/>
              <a:r>
                <a:rPr lang="en-GB">
                  <a:solidFill>
                    <a:srgbClr val="000000"/>
                  </a:solidFill>
                  <a:latin typeface="Arial" charset="0"/>
                  <a:cs typeface="Arial" charset="0"/>
                </a:rPr>
                <a:t>Conservation</a:t>
              </a:r>
              <a:endParaRPr lang="en-US">
                <a:solidFill>
                  <a:srgbClr val="000000"/>
                </a:solidFill>
                <a:latin typeface="Arial" charset="0"/>
                <a:cs typeface="Arial" charset="0"/>
              </a:endParaRPr>
            </a:p>
          </p:txBody>
        </p:sp>
        <p:sp>
          <p:nvSpPr>
            <p:cNvPr id="3079" name="AutoShape 6"/>
            <p:cNvSpPr>
              <a:spLocks noChangeArrowheads="1"/>
            </p:cNvSpPr>
            <p:nvPr/>
          </p:nvSpPr>
          <p:spPr bwMode="auto">
            <a:xfrm>
              <a:off x="4163" y="3022"/>
              <a:ext cx="1316" cy="272"/>
            </a:xfrm>
            <a:prstGeom prst="wedgeRectCallout">
              <a:avLst>
                <a:gd name="adj1" fmla="val 20269"/>
                <a:gd name="adj2" fmla="val -246787"/>
              </a:avLst>
            </a:prstGeom>
            <a:solidFill>
              <a:srgbClr val="99CC00"/>
            </a:solidFill>
            <a:ln w="9525">
              <a:solidFill>
                <a:schemeClr val="tx1"/>
              </a:solidFill>
              <a:miter lim="800000"/>
              <a:headEnd/>
              <a:tailEnd/>
            </a:ln>
          </p:spPr>
          <p:txBody>
            <a:bodyPr/>
            <a:lstStyle/>
            <a:p>
              <a:pPr algn="ctr"/>
              <a:r>
                <a:rPr lang="en-GB">
                  <a:solidFill>
                    <a:srgbClr val="000000"/>
                  </a:solidFill>
                  <a:latin typeface="Arial" charset="0"/>
                  <a:cs typeface="Arial" charset="0"/>
                </a:rPr>
                <a:t>Brassicas?</a:t>
              </a:r>
              <a:endParaRPr lang="en-US">
                <a:solidFill>
                  <a:srgbClr val="000000"/>
                </a:solidFill>
                <a:latin typeface="Arial" charset="0"/>
                <a:cs typeface="Arial" charset="0"/>
              </a:endParaRPr>
            </a:p>
          </p:txBody>
        </p:sp>
        <p:sp>
          <p:nvSpPr>
            <p:cNvPr id="3080" name="AutoShape 7"/>
            <p:cNvSpPr>
              <a:spLocks noChangeArrowheads="1"/>
            </p:cNvSpPr>
            <p:nvPr/>
          </p:nvSpPr>
          <p:spPr bwMode="auto">
            <a:xfrm>
              <a:off x="2222" y="2976"/>
              <a:ext cx="1556" cy="499"/>
            </a:xfrm>
            <a:prstGeom prst="wedgeRectCallout">
              <a:avLst>
                <a:gd name="adj1" fmla="val 65856"/>
                <a:gd name="adj2" fmla="val -116134"/>
              </a:avLst>
            </a:prstGeom>
            <a:solidFill>
              <a:srgbClr val="99CC00"/>
            </a:solidFill>
            <a:ln w="9525">
              <a:solidFill>
                <a:schemeClr val="tx1"/>
              </a:solidFill>
              <a:miter lim="800000"/>
              <a:headEnd/>
              <a:tailEnd/>
            </a:ln>
          </p:spPr>
          <p:txBody>
            <a:bodyPr/>
            <a:lstStyle/>
            <a:p>
              <a:pPr algn="ctr"/>
              <a:r>
                <a:rPr lang="en-GB">
                  <a:solidFill>
                    <a:srgbClr val="000000"/>
                  </a:solidFill>
                  <a:latin typeface="Arial" charset="0"/>
                  <a:cs typeface="Arial" charset="0"/>
                </a:rPr>
                <a:t>Clover or</a:t>
              </a:r>
            </a:p>
            <a:p>
              <a:pPr algn="ctr"/>
              <a:r>
                <a:rPr lang="en-GB">
                  <a:solidFill>
                    <a:srgbClr val="000000"/>
                  </a:solidFill>
                  <a:latin typeface="Arial" charset="0"/>
                  <a:cs typeface="Arial" charset="0"/>
                </a:rPr>
                <a:t>Herbal mixes?</a:t>
              </a:r>
              <a:endParaRPr lang="en-US">
                <a:solidFill>
                  <a:srgbClr val="000000"/>
                </a:solidFill>
                <a:latin typeface="Arial" charset="0"/>
                <a:cs typeface="Arial" charset="0"/>
              </a:endParaRPr>
            </a:p>
          </p:txBody>
        </p:sp>
      </p:grpSp>
      <p:sp>
        <p:nvSpPr>
          <p:cNvPr id="3077" name="AutoShape 6"/>
          <p:cNvSpPr>
            <a:spLocks noChangeArrowheads="1"/>
          </p:cNvSpPr>
          <p:nvPr/>
        </p:nvSpPr>
        <p:spPr bwMode="auto">
          <a:xfrm>
            <a:off x="6021388" y="3141663"/>
            <a:ext cx="2798762" cy="431800"/>
          </a:xfrm>
          <a:prstGeom prst="wedgeRectCallout">
            <a:avLst>
              <a:gd name="adj1" fmla="val 35157"/>
              <a:gd name="adj2" fmla="val 316833"/>
            </a:avLst>
          </a:prstGeom>
          <a:solidFill>
            <a:srgbClr val="99CC00"/>
          </a:solidFill>
          <a:ln w="9525">
            <a:solidFill>
              <a:schemeClr val="tx1"/>
            </a:solidFill>
            <a:miter lim="800000"/>
            <a:headEnd/>
            <a:tailEnd/>
          </a:ln>
        </p:spPr>
        <p:txBody>
          <a:bodyPr/>
          <a:lstStyle/>
          <a:p>
            <a:pPr algn="ctr"/>
            <a:r>
              <a:rPr lang="en-GB">
                <a:solidFill>
                  <a:srgbClr val="000000"/>
                </a:solidFill>
                <a:latin typeface="Arial" charset="0"/>
                <a:cs typeface="Arial" charset="0"/>
              </a:rPr>
              <a:t>Deferred Grazing</a:t>
            </a:r>
            <a:endParaRPr lang="en-US">
              <a:solidFill>
                <a:srgbClr val="000000"/>
              </a:solidFill>
              <a:latin typeface="Arial" charset="0"/>
              <a:cs typeface="Arial"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835150" y="404813"/>
            <a:ext cx="5715000" cy="1143000"/>
          </a:xfrm>
        </p:spPr>
        <p:txBody>
          <a:bodyPr/>
          <a:lstStyle/>
          <a:p>
            <a:pPr eaLnBrk="1" hangingPunct="1"/>
            <a:r>
              <a:rPr lang="en-GB">
                <a:solidFill>
                  <a:srgbClr val="FFFF00"/>
                </a:solidFill>
              </a:rPr>
              <a:t>How grass grows</a:t>
            </a:r>
            <a:endParaRPr lang="en-US">
              <a:solidFill>
                <a:srgbClr val="FFFF00"/>
              </a:solidFill>
            </a:endParaRPr>
          </a:p>
        </p:txBody>
      </p:sp>
      <p:pic>
        <p:nvPicPr>
          <p:cNvPr id="30723" name="Picture 3"/>
          <p:cNvPicPr>
            <a:picLocks noChangeAspect="1" noChangeArrowheads="1"/>
          </p:cNvPicPr>
          <p:nvPr/>
        </p:nvPicPr>
        <p:blipFill>
          <a:blip r:embed="rId2" cstate="print"/>
          <a:srcRect/>
          <a:stretch>
            <a:fillRect/>
          </a:stretch>
        </p:blipFill>
        <p:spPr bwMode="auto">
          <a:xfrm>
            <a:off x="517525" y="1677988"/>
            <a:ext cx="8175625" cy="35306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body" idx="1"/>
          </p:nvPr>
        </p:nvSpPr>
        <p:spPr>
          <a:xfrm>
            <a:off x="6367463" y="1557338"/>
            <a:ext cx="2524125" cy="4538662"/>
          </a:xfrm>
        </p:spPr>
        <p:txBody>
          <a:bodyPr/>
          <a:lstStyle/>
          <a:p>
            <a:pPr eaLnBrk="1" hangingPunct="1"/>
            <a:r>
              <a:rPr lang="en-GB">
                <a:solidFill>
                  <a:srgbClr val="FFFF00"/>
                </a:solidFill>
              </a:rPr>
              <a:t>Don’t graze too early</a:t>
            </a:r>
          </a:p>
          <a:p>
            <a:pPr eaLnBrk="1" hangingPunct="1"/>
            <a:r>
              <a:rPr lang="en-GB">
                <a:solidFill>
                  <a:srgbClr val="FFFF00"/>
                </a:solidFill>
              </a:rPr>
              <a:t>Or too short</a:t>
            </a:r>
          </a:p>
          <a:p>
            <a:pPr eaLnBrk="1" hangingPunct="1"/>
            <a:r>
              <a:rPr lang="en-GB">
                <a:solidFill>
                  <a:srgbClr val="FFFF00"/>
                </a:solidFill>
              </a:rPr>
              <a:t>Set stocking</a:t>
            </a:r>
          </a:p>
          <a:p>
            <a:pPr eaLnBrk="1" hangingPunct="1">
              <a:buFontTx/>
              <a:buNone/>
            </a:pPr>
            <a:endParaRPr lang="en-GB"/>
          </a:p>
          <a:p>
            <a:pPr eaLnBrk="1" hangingPunct="1"/>
            <a:endParaRPr lang="en-GB"/>
          </a:p>
        </p:txBody>
      </p:sp>
      <p:pic>
        <p:nvPicPr>
          <p:cNvPr id="31747" name="Picture 4"/>
          <p:cNvPicPr>
            <a:picLocks noChangeAspect="1" noChangeArrowheads="1"/>
          </p:cNvPicPr>
          <p:nvPr/>
        </p:nvPicPr>
        <p:blipFill>
          <a:blip r:embed="rId2" cstate="print"/>
          <a:srcRect/>
          <a:stretch>
            <a:fillRect/>
          </a:stretch>
        </p:blipFill>
        <p:spPr bwMode="auto">
          <a:xfrm>
            <a:off x="133350" y="1154113"/>
            <a:ext cx="5900738" cy="48641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US"/>
          </a:p>
        </p:txBody>
      </p:sp>
      <p:pic>
        <p:nvPicPr>
          <p:cNvPr id="32771" name="Picture 2"/>
          <p:cNvPicPr>
            <a:picLocks noGrp="1" noChangeAspect="1" noChangeArrowheads="1"/>
          </p:cNvPicPr>
          <p:nvPr>
            <p:ph idx="1"/>
          </p:nvPr>
        </p:nvPicPr>
        <p:blipFill>
          <a:blip r:embed="rId2" cstate="print"/>
          <a:srcRect t="6499" b="1048"/>
          <a:stretch>
            <a:fillRect/>
          </a:stretch>
        </p:blipFill>
        <p:spPr>
          <a:xfrm>
            <a:off x="0" y="0"/>
            <a:ext cx="9083675" cy="6632575"/>
          </a:xfr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GB">
                <a:solidFill>
                  <a:srgbClr val="FFFF00"/>
                </a:solidFill>
              </a:rPr>
              <a:t>Sward heights</a:t>
            </a:r>
          </a:p>
        </p:txBody>
      </p:sp>
      <p:sp>
        <p:nvSpPr>
          <p:cNvPr id="33795" name="Rectangle 3"/>
          <p:cNvSpPr>
            <a:spLocks noGrp="1" noChangeArrowheads="1"/>
          </p:cNvSpPr>
          <p:nvPr>
            <p:ph type="body" idx="1"/>
          </p:nvPr>
        </p:nvSpPr>
        <p:spPr/>
        <p:txBody>
          <a:bodyPr/>
          <a:lstStyle/>
          <a:p>
            <a:pPr eaLnBrk="1" hangingPunct="1"/>
            <a:r>
              <a:rPr lang="en-GB">
                <a:solidFill>
                  <a:srgbClr val="FFFF00"/>
                </a:solidFill>
              </a:rPr>
              <a:t>Why sward height targets?</a:t>
            </a:r>
          </a:p>
          <a:p>
            <a:pPr lvl="1" eaLnBrk="1" hangingPunct="1"/>
            <a:r>
              <a:rPr lang="en-GB">
                <a:solidFill>
                  <a:srgbClr val="FFFF00"/>
                </a:solidFill>
              </a:rPr>
              <a:t>Aiming for increased utilisation</a:t>
            </a:r>
          </a:p>
          <a:p>
            <a:pPr lvl="1" eaLnBrk="1" hangingPunct="1"/>
            <a:r>
              <a:rPr lang="en-GB">
                <a:solidFill>
                  <a:srgbClr val="FFFF00"/>
                </a:solidFill>
              </a:rPr>
              <a:t>Mouth size</a:t>
            </a:r>
          </a:p>
          <a:p>
            <a:pPr lvl="1" eaLnBrk="1" hangingPunct="1"/>
            <a:r>
              <a:rPr lang="en-GB">
                <a:solidFill>
                  <a:srgbClr val="FFFF00"/>
                </a:solidFill>
              </a:rPr>
              <a:t>The value is in the leaf</a:t>
            </a:r>
          </a:p>
          <a:p>
            <a:pPr lvl="1" eaLnBrk="1" hangingPunct="1"/>
            <a:r>
              <a:rPr lang="en-GB">
                <a:solidFill>
                  <a:srgbClr val="FFFF00"/>
                </a:solidFill>
              </a:rPr>
              <a:t>Stem is lower in D-value</a:t>
            </a:r>
          </a:p>
          <a:p>
            <a:pPr lvl="1" eaLnBrk="1" hangingPunct="1"/>
            <a:r>
              <a:rPr lang="en-GB">
                <a:solidFill>
                  <a:srgbClr val="FFFF00"/>
                </a:solidFill>
              </a:rPr>
              <a:t>Good grazing management can improve every sward</a:t>
            </a:r>
          </a:p>
          <a:p>
            <a:pPr lvl="1" eaLnBrk="1" hangingPunct="1">
              <a:buFontTx/>
              <a:buNone/>
            </a:pPr>
            <a:endParaRPr lang="en-GB"/>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p:cNvPicPr>
            <a:picLocks noChangeAspect="1"/>
          </p:cNvPicPr>
          <p:nvPr/>
        </p:nvPicPr>
        <p:blipFill>
          <a:blip r:embed="rId2" cstate="print"/>
          <a:srcRect/>
          <a:stretch>
            <a:fillRect/>
          </a:stretch>
        </p:blipFill>
        <p:spPr bwMode="auto">
          <a:xfrm>
            <a:off x="2549525" y="179388"/>
            <a:ext cx="5205413" cy="6443662"/>
          </a:xfrm>
          <a:prstGeom prst="rect">
            <a:avLst/>
          </a:prstGeom>
          <a:noFill/>
          <a:ln w="9525">
            <a:noFill/>
            <a:miter lim="800000"/>
            <a:headEnd/>
            <a:tailEnd/>
          </a:ln>
        </p:spPr>
      </p:pic>
      <p:sp>
        <p:nvSpPr>
          <p:cNvPr id="8" name="TextBox 7"/>
          <p:cNvSpPr txBox="1"/>
          <p:nvPr/>
        </p:nvSpPr>
        <p:spPr>
          <a:xfrm>
            <a:off x="301625" y="2230438"/>
            <a:ext cx="2247900" cy="3354387"/>
          </a:xfrm>
          <a:prstGeom prst="rect">
            <a:avLst/>
          </a:prstGeom>
          <a:noFill/>
        </p:spPr>
        <p:txBody>
          <a:bodyPr>
            <a:spAutoFit/>
          </a:bodyPr>
          <a:lstStyle/>
          <a:p>
            <a:pPr>
              <a:defRPr/>
            </a:pPr>
            <a:r>
              <a:rPr lang="en-GB" b="1" dirty="0">
                <a:solidFill>
                  <a:srgbClr val="FFC000"/>
                </a:solidFill>
              </a:rPr>
              <a:t>High Production Ground</a:t>
            </a:r>
          </a:p>
          <a:p>
            <a:pPr>
              <a:defRPr/>
            </a:pPr>
            <a:endParaRPr lang="en-GB" b="1" dirty="0"/>
          </a:p>
          <a:p>
            <a:pPr>
              <a:defRPr/>
            </a:pPr>
            <a:r>
              <a:rPr lang="en-GB" b="1" dirty="0">
                <a:solidFill>
                  <a:srgbClr val="FFC000"/>
                </a:solidFill>
              </a:rPr>
              <a:t>Medium Production for Grazing</a:t>
            </a:r>
          </a:p>
          <a:p>
            <a:pPr>
              <a:defRPr/>
            </a:pPr>
            <a:endParaRPr lang="en-GB" b="1" dirty="0"/>
          </a:p>
          <a:p>
            <a:pPr>
              <a:defRPr/>
            </a:pPr>
            <a:r>
              <a:rPr lang="en-GB" b="1" dirty="0">
                <a:solidFill>
                  <a:srgbClr val="FFC000"/>
                </a:solidFill>
              </a:rPr>
              <a:t>Deferred Grazing</a:t>
            </a:r>
          </a:p>
          <a:p>
            <a:pPr>
              <a:defRPr/>
            </a:pPr>
            <a:endParaRPr lang="en-GB" b="1" dirty="0"/>
          </a:p>
          <a:p>
            <a:pPr>
              <a:defRPr/>
            </a:pPr>
            <a:r>
              <a:rPr lang="en-GB" b="1" dirty="0">
                <a:solidFill>
                  <a:schemeClr val="accent5"/>
                </a:solidFill>
              </a:rPr>
              <a:t>Woodland</a:t>
            </a:r>
          </a:p>
          <a:p>
            <a:pPr>
              <a:defRPr/>
            </a:pPr>
            <a:endParaRPr lang="en-GB" sz="3200" b="1" dirty="0"/>
          </a:p>
        </p:txBody>
      </p:sp>
      <p:sp>
        <p:nvSpPr>
          <p:cNvPr id="34820" name="Rectangle 8"/>
          <p:cNvSpPr>
            <a:spLocks noChangeArrowheads="1"/>
          </p:cNvSpPr>
          <p:nvPr/>
        </p:nvSpPr>
        <p:spPr bwMode="auto">
          <a:xfrm>
            <a:off x="179388" y="260350"/>
            <a:ext cx="1995487" cy="1570038"/>
          </a:xfrm>
          <a:prstGeom prst="rect">
            <a:avLst/>
          </a:prstGeom>
          <a:noFill/>
          <a:ln w="9525">
            <a:noFill/>
            <a:miter lim="800000"/>
            <a:headEnd/>
            <a:tailEnd/>
          </a:ln>
        </p:spPr>
        <p:txBody>
          <a:bodyPr>
            <a:spAutoFit/>
          </a:bodyPr>
          <a:lstStyle/>
          <a:p>
            <a:r>
              <a:rPr lang="en-GB" sz="3200" b="1">
                <a:solidFill>
                  <a:srgbClr val="FFC000"/>
                </a:solidFill>
              </a:rPr>
              <a:t>Map  Farm Zones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US"/>
          </a:p>
        </p:txBody>
      </p:sp>
      <p:pic>
        <p:nvPicPr>
          <p:cNvPr id="35843" name="Picture 2" descr="C:\Users\user\Pictures\Ben and Diane with Charlie Morgan 2.jpg"/>
          <p:cNvPicPr>
            <a:picLocks noGrp="1" noChangeAspect="1" noChangeArrowheads="1"/>
          </p:cNvPicPr>
          <p:nvPr>
            <p:ph idx="1"/>
          </p:nvPr>
        </p:nvPicPr>
        <p:blipFill>
          <a:blip r:embed="rId2" cstate="print"/>
          <a:srcRect/>
          <a:stretch>
            <a:fillRect/>
          </a:stretch>
        </p:blipFill>
        <p:spPr>
          <a:xfrm>
            <a:off x="0" y="0"/>
            <a:ext cx="9151938" cy="6858000"/>
          </a:xfrm>
        </p:spPr>
      </p:pic>
      <p:sp>
        <p:nvSpPr>
          <p:cNvPr id="5" name="TextBox 4"/>
          <p:cNvSpPr txBox="1"/>
          <p:nvPr/>
        </p:nvSpPr>
        <p:spPr>
          <a:xfrm>
            <a:off x="2733675" y="188913"/>
            <a:ext cx="6410325" cy="461962"/>
          </a:xfrm>
          <a:prstGeom prst="rect">
            <a:avLst/>
          </a:prstGeom>
          <a:solidFill>
            <a:schemeClr val="accent2"/>
          </a:solidFill>
        </p:spPr>
        <p:txBody>
          <a:bodyPr wrap="none">
            <a:spAutoFit/>
          </a:bodyPr>
          <a:lstStyle/>
          <a:p>
            <a:pPr>
              <a:defRPr/>
            </a:pPr>
            <a:r>
              <a:rPr lang="en-GB" b="1" dirty="0">
                <a:solidFill>
                  <a:srgbClr val="FFC000"/>
                </a:solidFill>
                <a:latin typeface="+mn-lt"/>
              </a:rPr>
              <a:t>Yield impact of nutrients and new varieties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n-US"/>
          </a:p>
        </p:txBody>
      </p:sp>
      <p:pic>
        <p:nvPicPr>
          <p:cNvPr id="36867" name="Picture 2" descr="C:\Users\user\Pictures\Ben and Diane with Charlie Morgan 1.jpg"/>
          <p:cNvPicPr>
            <a:picLocks noGrp="1" noChangeAspect="1" noChangeArrowheads="1"/>
          </p:cNvPicPr>
          <p:nvPr>
            <p:ph idx="1"/>
          </p:nvPr>
        </p:nvPicPr>
        <p:blipFill>
          <a:blip r:embed="rId2" cstate="print"/>
          <a:srcRect/>
          <a:stretch>
            <a:fillRect/>
          </a:stretch>
        </p:blipFill>
        <p:spPr>
          <a:xfrm>
            <a:off x="2346325" y="2332038"/>
            <a:ext cx="6797675" cy="4525962"/>
          </a:xfrm>
        </p:spPr>
      </p:pic>
      <p:pic>
        <p:nvPicPr>
          <p:cNvPr id="36868" name="Picture 3"/>
          <p:cNvPicPr>
            <a:picLocks noChangeAspect="1" noChangeArrowheads="1"/>
          </p:cNvPicPr>
          <p:nvPr/>
        </p:nvPicPr>
        <p:blipFill>
          <a:blip r:embed="rId3" cstate="print"/>
          <a:srcRect/>
          <a:stretch>
            <a:fillRect/>
          </a:stretch>
        </p:blipFill>
        <p:spPr bwMode="auto">
          <a:xfrm>
            <a:off x="144463" y="144463"/>
            <a:ext cx="5291137" cy="3968750"/>
          </a:xfrm>
          <a:prstGeom prst="rect">
            <a:avLst/>
          </a:prstGeom>
          <a:noFill/>
          <a:ln w="9525">
            <a:noFill/>
            <a:miter lim="800000"/>
            <a:headEnd/>
            <a:tailEnd/>
          </a:ln>
        </p:spPr>
      </p:pic>
      <p:sp>
        <p:nvSpPr>
          <p:cNvPr id="36869" name="TextBox 5"/>
          <p:cNvSpPr txBox="1">
            <a:spLocks noChangeArrowheads="1"/>
          </p:cNvSpPr>
          <p:nvPr/>
        </p:nvSpPr>
        <p:spPr bwMode="auto">
          <a:xfrm>
            <a:off x="5435600" y="692150"/>
            <a:ext cx="3708400" cy="1200150"/>
          </a:xfrm>
          <a:prstGeom prst="rect">
            <a:avLst/>
          </a:prstGeom>
          <a:noFill/>
          <a:ln w="9525">
            <a:noFill/>
            <a:miter lim="800000"/>
            <a:headEnd/>
            <a:tailEnd/>
          </a:ln>
        </p:spPr>
        <p:txBody>
          <a:bodyPr>
            <a:spAutoFit/>
          </a:bodyPr>
          <a:lstStyle/>
          <a:p>
            <a:r>
              <a:rPr lang="en-GB" b="1">
                <a:solidFill>
                  <a:srgbClr val="FFC000"/>
                </a:solidFill>
                <a:latin typeface="Arial" charset="0"/>
                <a:cs typeface="Arial" charset="0"/>
              </a:rPr>
              <a:t>Grown 16cm in 10days </a:t>
            </a:r>
          </a:p>
          <a:p>
            <a:r>
              <a:rPr lang="en-GB" b="1">
                <a:solidFill>
                  <a:srgbClr val="FFC000"/>
                </a:solidFill>
                <a:latin typeface="Arial" charset="0"/>
                <a:cs typeface="Arial" charset="0"/>
              </a:rPr>
              <a:t>25 yr old field grown 4cm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657350" y="6248400"/>
            <a:ext cx="1428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2400">
              <a:solidFill>
                <a:srgbClr val="000000"/>
              </a:solidFill>
              <a:latin typeface="Georgia" pitchFamily="18" charset="0"/>
              <a:ea typeface="ＭＳ Ｐゴシック" pitchFamily="34" charset="-128"/>
            </a:endParaRPr>
          </a:p>
        </p:txBody>
      </p:sp>
      <p:sp>
        <p:nvSpPr>
          <p:cNvPr id="9219" name="Rectangle 3"/>
          <p:cNvSpPr>
            <a:spLocks noChangeArrowheads="1"/>
          </p:cNvSpPr>
          <p:nvPr/>
        </p:nvSpPr>
        <p:spPr bwMode="auto">
          <a:xfrm>
            <a:off x="3486150" y="6248400"/>
            <a:ext cx="2171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2400">
              <a:solidFill>
                <a:srgbClr val="000000"/>
              </a:solidFill>
              <a:latin typeface="Georgia" pitchFamily="18" charset="0"/>
              <a:ea typeface="ＭＳ Ｐゴシック" pitchFamily="34" charset="-128"/>
            </a:endParaRPr>
          </a:p>
        </p:txBody>
      </p:sp>
      <p:sp>
        <p:nvSpPr>
          <p:cNvPr id="9220" name="Rectangle 4"/>
          <p:cNvSpPr>
            <a:spLocks noChangeArrowheads="1"/>
          </p:cNvSpPr>
          <p:nvPr/>
        </p:nvSpPr>
        <p:spPr bwMode="auto">
          <a:xfrm>
            <a:off x="4925616" y="4994277"/>
            <a:ext cx="2338388" cy="181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en-US" altLang="en-AU" sz="2800">
                <a:solidFill>
                  <a:srgbClr val="000000"/>
                </a:solidFill>
                <a:latin typeface="Times New Roman" pitchFamily="18" charset="0"/>
                <a:ea typeface="ＭＳ Ｐゴシック" pitchFamily="34" charset="-128"/>
              </a:rPr>
              <a:t>eg. texture, structure, water repellence</a:t>
            </a:r>
          </a:p>
        </p:txBody>
      </p:sp>
      <p:grpSp>
        <p:nvGrpSpPr>
          <p:cNvPr id="2" name="Group 2"/>
          <p:cNvGrpSpPr/>
          <p:nvPr/>
        </p:nvGrpSpPr>
        <p:grpSpPr>
          <a:xfrm>
            <a:off x="2771800" y="188640"/>
            <a:ext cx="4320480" cy="3210562"/>
            <a:chOff x="2171732" y="1120649"/>
            <a:chExt cx="4505777" cy="3210562"/>
          </a:xfrm>
        </p:grpSpPr>
        <p:sp>
          <p:nvSpPr>
            <p:cNvPr id="9225" name="Rectangle 9"/>
            <p:cNvSpPr>
              <a:spLocks noChangeArrowheads="1"/>
            </p:cNvSpPr>
            <p:nvPr/>
          </p:nvSpPr>
          <p:spPr bwMode="auto">
            <a:xfrm>
              <a:off x="2171732" y="1120649"/>
              <a:ext cx="4505777" cy="2880320"/>
            </a:xfrm>
            <a:prstGeom prst="rect">
              <a:avLst/>
            </a:prstGeom>
            <a:solidFill>
              <a:srgbClr val="008000"/>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2400">
                <a:solidFill>
                  <a:srgbClr val="000000"/>
                </a:solidFill>
                <a:latin typeface="Georgia" pitchFamily="18" charset="0"/>
                <a:ea typeface="ＭＳ Ｐゴシック" pitchFamily="34" charset="-128"/>
              </a:endParaRPr>
            </a:p>
          </p:txBody>
        </p:sp>
        <p:sp>
          <p:nvSpPr>
            <p:cNvPr id="9226" name="Rectangle 10"/>
            <p:cNvSpPr>
              <a:spLocks noChangeArrowheads="1"/>
            </p:cNvSpPr>
            <p:nvPr/>
          </p:nvSpPr>
          <p:spPr bwMode="auto">
            <a:xfrm>
              <a:off x="2171732" y="1120649"/>
              <a:ext cx="4051168"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50000"/>
                </a:spcBef>
                <a:buFontTx/>
                <a:buNone/>
              </a:pPr>
              <a:r>
                <a:rPr lang="en-US" altLang="en-AU" sz="2800" b="1">
                  <a:solidFill>
                    <a:srgbClr val="FFFFFF"/>
                  </a:solidFill>
                  <a:ea typeface="ＭＳ Ｐゴシック" pitchFamily="34" charset="-128"/>
                </a:rPr>
                <a:t>Biological</a:t>
              </a:r>
            </a:p>
          </p:txBody>
        </p:sp>
        <p:sp>
          <p:nvSpPr>
            <p:cNvPr id="9227" name="Rectangle 12"/>
            <p:cNvSpPr>
              <a:spLocks noChangeArrowheads="1"/>
            </p:cNvSpPr>
            <p:nvPr/>
          </p:nvSpPr>
          <p:spPr bwMode="auto">
            <a:xfrm>
              <a:off x="2389188" y="1717675"/>
              <a:ext cx="4213225" cy="261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marL="168275" indent="-168275" eaLnBrk="1" hangingPunct="1">
                <a:spcBef>
                  <a:spcPct val="50000"/>
                </a:spcBef>
              </a:pPr>
              <a:r>
                <a:rPr lang="en-US" altLang="en-AU" sz="2400" dirty="0">
                  <a:solidFill>
                    <a:srgbClr val="FFFFFF"/>
                  </a:solidFill>
                  <a:ea typeface="ＭＳ Ｐゴシック" pitchFamily="34" charset="-128"/>
                </a:rPr>
                <a:t> </a:t>
              </a:r>
              <a:r>
                <a:rPr lang="en-US" altLang="en-AU" sz="2000" dirty="0">
                  <a:solidFill>
                    <a:srgbClr val="FFFFFF"/>
                  </a:solidFill>
                  <a:ea typeface="ＭＳ Ｐゴシック" pitchFamily="34" charset="-128"/>
                </a:rPr>
                <a:t>Feed the soil  regularly through plants and OM inputs </a:t>
              </a:r>
              <a:endParaRPr lang="en-US" altLang="en-AU" sz="2000" b="1" dirty="0">
                <a:solidFill>
                  <a:srgbClr val="FFFFFF"/>
                </a:solidFill>
                <a:ea typeface="ＭＳ Ｐゴシック" pitchFamily="34" charset="-128"/>
              </a:endParaRPr>
            </a:p>
            <a:p>
              <a:pPr marL="168275" indent="-168275" eaLnBrk="1" hangingPunct="1">
                <a:spcBef>
                  <a:spcPct val="50000"/>
                </a:spcBef>
              </a:pPr>
              <a:r>
                <a:rPr lang="en-US" altLang="en-AU" sz="2000" dirty="0">
                  <a:solidFill>
                    <a:srgbClr val="FFFFFF"/>
                  </a:solidFill>
                  <a:ea typeface="ＭＳ Ｐゴシック" pitchFamily="34" charset="-128"/>
                </a:rPr>
                <a:t> Move soil only when you have to </a:t>
              </a:r>
              <a:endParaRPr lang="en-US" altLang="en-AU" sz="2000" b="1" dirty="0">
                <a:solidFill>
                  <a:srgbClr val="FFFFFF"/>
                </a:solidFill>
                <a:ea typeface="ＭＳ Ｐゴシック" pitchFamily="34" charset="-128"/>
              </a:endParaRPr>
            </a:p>
            <a:p>
              <a:pPr marL="168275" indent="-168275" eaLnBrk="1" hangingPunct="1">
                <a:spcBef>
                  <a:spcPct val="50000"/>
                </a:spcBef>
              </a:pPr>
              <a:r>
                <a:rPr lang="en-US" altLang="en-AU" sz="2000" dirty="0">
                  <a:solidFill>
                    <a:srgbClr val="FFFFFF"/>
                  </a:solidFill>
                  <a:ea typeface="ＭＳ Ｐゴシック" pitchFamily="34" charset="-128"/>
                </a:rPr>
                <a:t>Diversify plants in space and time</a:t>
              </a:r>
            </a:p>
          </p:txBody>
        </p:sp>
      </p:grpSp>
      <p:grpSp>
        <p:nvGrpSpPr>
          <p:cNvPr id="3" name="Group 5"/>
          <p:cNvGrpSpPr/>
          <p:nvPr/>
        </p:nvGrpSpPr>
        <p:grpSpPr>
          <a:xfrm>
            <a:off x="827584" y="3573015"/>
            <a:ext cx="3528392" cy="3135982"/>
            <a:chOff x="179388" y="4156075"/>
            <a:chExt cx="4161653" cy="2513013"/>
          </a:xfrm>
        </p:grpSpPr>
        <p:sp>
          <p:nvSpPr>
            <p:cNvPr id="9223" name="Rectangle 7"/>
            <p:cNvSpPr>
              <a:spLocks noChangeArrowheads="1"/>
            </p:cNvSpPr>
            <p:nvPr/>
          </p:nvSpPr>
          <p:spPr bwMode="auto">
            <a:xfrm>
              <a:off x="190500" y="4167188"/>
              <a:ext cx="4025900" cy="2501900"/>
            </a:xfrm>
            <a:prstGeom prst="rect">
              <a:avLst/>
            </a:prstGeom>
            <a:solidFill>
              <a:srgbClr val="0000FF"/>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2400">
                <a:solidFill>
                  <a:srgbClr val="000000"/>
                </a:solidFill>
                <a:latin typeface="Georgia" pitchFamily="18" charset="0"/>
                <a:ea typeface="ＭＳ Ｐゴシック" pitchFamily="34" charset="-128"/>
              </a:endParaRPr>
            </a:p>
          </p:txBody>
        </p:sp>
        <p:sp>
          <p:nvSpPr>
            <p:cNvPr id="9224" name="Rectangle 8"/>
            <p:cNvSpPr>
              <a:spLocks noChangeArrowheads="1"/>
            </p:cNvSpPr>
            <p:nvPr/>
          </p:nvSpPr>
          <p:spPr bwMode="auto">
            <a:xfrm>
              <a:off x="328613" y="4156075"/>
              <a:ext cx="3667125" cy="47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50000"/>
                </a:spcBef>
                <a:buFontTx/>
                <a:buNone/>
              </a:pPr>
              <a:r>
                <a:rPr lang="en-US" altLang="en-AU" sz="2800" b="1">
                  <a:solidFill>
                    <a:srgbClr val="FFFFFF"/>
                  </a:solidFill>
                  <a:ea typeface="ＭＳ Ｐゴシック" pitchFamily="34" charset="-128"/>
                </a:rPr>
                <a:t>Chemical</a:t>
              </a:r>
            </a:p>
          </p:txBody>
        </p:sp>
        <p:sp>
          <p:nvSpPr>
            <p:cNvPr id="9228" name="Rectangle 13"/>
            <p:cNvSpPr>
              <a:spLocks noChangeArrowheads="1"/>
            </p:cNvSpPr>
            <p:nvPr/>
          </p:nvSpPr>
          <p:spPr bwMode="auto">
            <a:xfrm>
              <a:off x="179388" y="4502297"/>
              <a:ext cx="4161653" cy="20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altLang="en-AU" sz="2000" dirty="0">
                  <a:solidFill>
                    <a:srgbClr val="FFFFFF"/>
                  </a:solidFill>
                  <a:ea typeface="ＭＳ Ｐゴシック" pitchFamily="34" charset="-128"/>
                </a:rPr>
                <a:t> Maintain optimum pH</a:t>
              </a:r>
            </a:p>
            <a:p>
              <a:pPr eaLnBrk="1" hangingPunct="1">
                <a:spcBef>
                  <a:spcPct val="50000"/>
                </a:spcBef>
              </a:pPr>
              <a:r>
                <a:rPr lang="en-US" altLang="en-AU" sz="2000" dirty="0">
                  <a:solidFill>
                    <a:srgbClr val="FFFFFF"/>
                  </a:solidFill>
                  <a:ea typeface="ＭＳ Ｐゴシック" pitchFamily="34" charset="-128"/>
                </a:rPr>
                <a:t> Provide plant nutrients – right amounts in the right place at the right time </a:t>
              </a:r>
            </a:p>
            <a:p>
              <a:pPr eaLnBrk="1" hangingPunct="1">
                <a:spcBef>
                  <a:spcPct val="50000"/>
                </a:spcBef>
              </a:pPr>
              <a:r>
                <a:rPr lang="en-US" altLang="en-AU" sz="2000" dirty="0">
                  <a:solidFill>
                    <a:srgbClr val="FFFFFF"/>
                  </a:solidFill>
                  <a:ea typeface="ＭＳ Ｐゴシック" pitchFamily="34" charset="-128"/>
                </a:rPr>
                <a:t> Know your textures and minerals – buffering capacity, free supply!</a:t>
              </a:r>
            </a:p>
          </p:txBody>
        </p:sp>
      </p:grpSp>
      <p:grpSp>
        <p:nvGrpSpPr>
          <p:cNvPr id="4" name="Group 17"/>
          <p:cNvGrpSpPr>
            <a:grpSpLocks noChangeAspect="1"/>
          </p:cNvGrpSpPr>
          <p:nvPr/>
        </p:nvGrpSpPr>
        <p:grpSpPr bwMode="auto">
          <a:xfrm>
            <a:off x="3653899" y="2420888"/>
            <a:ext cx="1692830" cy="2376264"/>
            <a:chOff x="2331" y="2141"/>
            <a:chExt cx="985" cy="1037"/>
          </a:xfrm>
        </p:grpSpPr>
        <p:sp>
          <p:nvSpPr>
            <p:cNvPr id="9232" name="AutoShape 16"/>
            <p:cNvSpPr>
              <a:spLocks noChangeAspect="1" noChangeArrowheads="1" noTextEdit="1"/>
            </p:cNvSpPr>
            <p:nvPr/>
          </p:nvSpPr>
          <p:spPr bwMode="auto">
            <a:xfrm>
              <a:off x="2331" y="2141"/>
              <a:ext cx="985" cy="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solidFill>
                  <a:srgbClr val="000000"/>
                </a:solidFill>
              </a:endParaRPr>
            </a:p>
          </p:txBody>
        </p:sp>
        <p:sp>
          <p:nvSpPr>
            <p:cNvPr id="9233" name="Freeform 18"/>
            <p:cNvSpPr>
              <a:spLocks/>
            </p:cNvSpPr>
            <p:nvPr/>
          </p:nvSpPr>
          <p:spPr bwMode="auto">
            <a:xfrm>
              <a:off x="2660" y="2140"/>
              <a:ext cx="633" cy="803"/>
            </a:xfrm>
            <a:custGeom>
              <a:avLst/>
              <a:gdLst>
                <a:gd name="T0" fmla="*/ 0 w 1901"/>
                <a:gd name="T1" fmla="*/ 0 h 2408"/>
                <a:gd name="T2" fmla="*/ 0 w 1901"/>
                <a:gd name="T3" fmla="*/ 0 h 2408"/>
                <a:gd name="T4" fmla="*/ 0 w 1901"/>
                <a:gd name="T5" fmla="*/ 0 h 2408"/>
                <a:gd name="T6" fmla="*/ 0 w 1901"/>
                <a:gd name="T7" fmla="*/ 0 h 2408"/>
                <a:gd name="T8" fmla="*/ 0 w 1901"/>
                <a:gd name="T9" fmla="*/ 0 h 2408"/>
                <a:gd name="T10" fmla="*/ 0 w 1901"/>
                <a:gd name="T11" fmla="*/ 0 h 2408"/>
                <a:gd name="T12" fmla="*/ 1 w 1901"/>
                <a:gd name="T13" fmla="*/ 0 h 2408"/>
                <a:gd name="T14" fmla="*/ 1 w 1901"/>
                <a:gd name="T15" fmla="*/ 0 h 2408"/>
                <a:gd name="T16" fmla="*/ 1 w 1901"/>
                <a:gd name="T17" fmla="*/ 0 h 2408"/>
                <a:gd name="T18" fmla="*/ 1 w 1901"/>
                <a:gd name="T19" fmla="*/ 0 h 2408"/>
                <a:gd name="T20" fmla="*/ 1 w 1901"/>
                <a:gd name="T21" fmla="*/ 0 h 2408"/>
                <a:gd name="T22" fmla="*/ 1 w 1901"/>
                <a:gd name="T23" fmla="*/ 0 h 2408"/>
                <a:gd name="T24" fmla="*/ 1 w 1901"/>
                <a:gd name="T25" fmla="*/ 0 h 2408"/>
                <a:gd name="T26" fmla="*/ 1 w 1901"/>
                <a:gd name="T27" fmla="*/ 0 h 2408"/>
                <a:gd name="T28" fmla="*/ 1 w 1901"/>
                <a:gd name="T29" fmla="*/ 0 h 2408"/>
                <a:gd name="T30" fmla="*/ 1 w 1901"/>
                <a:gd name="T31" fmla="*/ 0 h 2408"/>
                <a:gd name="T32" fmla="*/ 1 w 1901"/>
                <a:gd name="T33" fmla="*/ 0 h 2408"/>
                <a:gd name="T34" fmla="*/ 1 w 1901"/>
                <a:gd name="T35" fmla="*/ 0 h 2408"/>
                <a:gd name="T36" fmla="*/ 1 w 1901"/>
                <a:gd name="T37" fmla="*/ 1 h 2408"/>
                <a:gd name="T38" fmla="*/ 1 w 1901"/>
                <a:gd name="T39" fmla="*/ 1 h 2408"/>
                <a:gd name="T40" fmla="*/ 1 w 1901"/>
                <a:gd name="T41" fmla="*/ 1 h 2408"/>
                <a:gd name="T42" fmla="*/ 1 w 1901"/>
                <a:gd name="T43" fmla="*/ 1 h 2408"/>
                <a:gd name="T44" fmla="*/ 1 w 1901"/>
                <a:gd name="T45" fmla="*/ 1 h 2408"/>
                <a:gd name="T46" fmla="*/ 1 w 1901"/>
                <a:gd name="T47" fmla="*/ 1 h 2408"/>
                <a:gd name="T48" fmla="*/ 1 w 1901"/>
                <a:gd name="T49" fmla="*/ 1 h 2408"/>
                <a:gd name="T50" fmla="*/ 1 w 1901"/>
                <a:gd name="T51" fmla="*/ 1 h 2408"/>
                <a:gd name="T52" fmla="*/ 1 w 1901"/>
                <a:gd name="T53" fmla="*/ 1 h 2408"/>
                <a:gd name="T54" fmla="*/ 1 w 1901"/>
                <a:gd name="T55" fmla="*/ 1 h 2408"/>
                <a:gd name="T56" fmla="*/ 1 w 1901"/>
                <a:gd name="T57" fmla="*/ 1 h 2408"/>
                <a:gd name="T58" fmla="*/ 1 w 1901"/>
                <a:gd name="T59" fmla="*/ 1 h 2408"/>
                <a:gd name="T60" fmla="*/ 1 w 1901"/>
                <a:gd name="T61" fmla="*/ 1 h 2408"/>
                <a:gd name="T62" fmla="*/ 1 w 1901"/>
                <a:gd name="T63" fmla="*/ 1 h 2408"/>
                <a:gd name="T64" fmla="*/ 1 w 1901"/>
                <a:gd name="T65" fmla="*/ 1 h 2408"/>
                <a:gd name="T66" fmla="*/ 1 w 1901"/>
                <a:gd name="T67" fmla="*/ 1 h 2408"/>
                <a:gd name="T68" fmla="*/ 1 w 1901"/>
                <a:gd name="T69" fmla="*/ 1 h 2408"/>
                <a:gd name="T70" fmla="*/ 1 w 1901"/>
                <a:gd name="T71" fmla="*/ 1 h 2408"/>
                <a:gd name="T72" fmla="*/ 1 w 1901"/>
                <a:gd name="T73" fmla="*/ 1 h 2408"/>
                <a:gd name="T74" fmla="*/ 1 w 1901"/>
                <a:gd name="T75" fmla="*/ 1 h 2408"/>
                <a:gd name="T76" fmla="*/ 0 w 1901"/>
                <a:gd name="T77" fmla="*/ 1 h 2408"/>
                <a:gd name="T78" fmla="*/ 0 w 1901"/>
                <a:gd name="T79" fmla="*/ 1 h 2408"/>
                <a:gd name="T80" fmla="*/ 0 w 1901"/>
                <a:gd name="T81" fmla="*/ 1 h 2408"/>
                <a:gd name="T82" fmla="*/ 0 w 1901"/>
                <a:gd name="T83" fmla="*/ 0 h 2408"/>
                <a:gd name="T84" fmla="*/ 0 w 1901"/>
                <a:gd name="T85" fmla="*/ 0 h 2408"/>
                <a:gd name="T86" fmla="*/ 0 w 1901"/>
                <a:gd name="T87" fmla="*/ 0 h 2408"/>
                <a:gd name="T88" fmla="*/ 0 w 1901"/>
                <a:gd name="T89" fmla="*/ 0 h 2408"/>
                <a:gd name="T90" fmla="*/ 0 w 1901"/>
                <a:gd name="T91" fmla="*/ 0 h 2408"/>
                <a:gd name="T92" fmla="*/ 0 w 1901"/>
                <a:gd name="T93" fmla="*/ 0 h 2408"/>
                <a:gd name="T94" fmla="*/ 0 w 1901"/>
                <a:gd name="T95" fmla="*/ 1 h 2408"/>
                <a:gd name="T96" fmla="*/ 0 w 1901"/>
                <a:gd name="T97" fmla="*/ 0 h 2408"/>
                <a:gd name="T98" fmla="*/ 0 w 1901"/>
                <a:gd name="T99" fmla="*/ 0 h 2408"/>
                <a:gd name="T100" fmla="*/ 0 w 1901"/>
                <a:gd name="T101" fmla="*/ 0 h 2408"/>
                <a:gd name="T102" fmla="*/ 0 w 1901"/>
                <a:gd name="T103" fmla="*/ 0 h 24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01"/>
                <a:gd name="T157" fmla="*/ 0 h 2408"/>
                <a:gd name="T158" fmla="*/ 1901 w 1901"/>
                <a:gd name="T159" fmla="*/ 2408 h 240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01" h="2408">
                  <a:moveTo>
                    <a:pt x="724" y="316"/>
                  </a:moveTo>
                  <a:lnTo>
                    <a:pt x="750" y="321"/>
                  </a:lnTo>
                  <a:lnTo>
                    <a:pt x="785" y="326"/>
                  </a:lnTo>
                  <a:lnTo>
                    <a:pt x="820" y="335"/>
                  </a:lnTo>
                  <a:lnTo>
                    <a:pt x="844" y="341"/>
                  </a:lnTo>
                  <a:lnTo>
                    <a:pt x="873" y="348"/>
                  </a:lnTo>
                  <a:lnTo>
                    <a:pt x="901" y="357"/>
                  </a:lnTo>
                  <a:lnTo>
                    <a:pt x="930" y="366"/>
                  </a:lnTo>
                  <a:lnTo>
                    <a:pt x="956" y="373"/>
                  </a:lnTo>
                  <a:lnTo>
                    <a:pt x="986" y="385"/>
                  </a:lnTo>
                  <a:lnTo>
                    <a:pt x="1021" y="399"/>
                  </a:lnTo>
                  <a:lnTo>
                    <a:pt x="1051" y="411"/>
                  </a:lnTo>
                  <a:lnTo>
                    <a:pt x="1080" y="424"/>
                  </a:lnTo>
                  <a:lnTo>
                    <a:pt x="1113" y="438"/>
                  </a:lnTo>
                  <a:lnTo>
                    <a:pt x="1145" y="455"/>
                  </a:lnTo>
                  <a:lnTo>
                    <a:pt x="1174" y="469"/>
                  </a:lnTo>
                  <a:lnTo>
                    <a:pt x="1201" y="487"/>
                  </a:lnTo>
                  <a:lnTo>
                    <a:pt x="1226" y="501"/>
                  </a:lnTo>
                  <a:lnTo>
                    <a:pt x="1250" y="519"/>
                  </a:lnTo>
                  <a:lnTo>
                    <a:pt x="1278" y="535"/>
                  </a:lnTo>
                  <a:lnTo>
                    <a:pt x="1308" y="556"/>
                  </a:lnTo>
                  <a:lnTo>
                    <a:pt x="1336" y="577"/>
                  </a:lnTo>
                  <a:lnTo>
                    <a:pt x="1362" y="597"/>
                  </a:lnTo>
                  <a:lnTo>
                    <a:pt x="1386" y="615"/>
                  </a:lnTo>
                  <a:lnTo>
                    <a:pt x="1425" y="648"/>
                  </a:lnTo>
                  <a:lnTo>
                    <a:pt x="1466" y="686"/>
                  </a:lnTo>
                  <a:lnTo>
                    <a:pt x="1498" y="715"/>
                  </a:lnTo>
                  <a:lnTo>
                    <a:pt x="1535" y="757"/>
                  </a:lnTo>
                  <a:lnTo>
                    <a:pt x="1561" y="788"/>
                  </a:lnTo>
                  <a:lnTo>
                    <a:pt x="1590" y="823"/>
                  </a:lnTo>
                  <a:lnTo>
                    <a:pt x="1622" y="862"/>
                  </a:lnTo>
                  <a:lnTo>
                    <a:pt x="1648" y="900"/>
                  </a:lnTo>
                  <a:lnTo>
                    <a:pt x="1674" y="942"/>
                  </a:lnTo>
                  <a:lnTo>
                    <a:pt x="1702" y="983"/>
                  </a:lnTo>
                  <a:lnTo>
                    <a:pt x="1725" y="1027"/>
                  </a:lnTo>
                  <a:lnTo>
                    <a:pt x="1748" y="1065"/>
                  </a:lnTo>
                  <a:lnTo>
                    <a:pt x="1769" y="1111"/>
                  </a:lnTo>
                  <a:lnTo>
                    <a:pt x="1790" y="1157"/>
                  </a:lnTo>
                  <a:lnTo>
                    <a:pt x="1807" y="1203"/>
                  </a:lnTo>
                  <a:lnTo>
                    <a:pt x="1824" y="1254"/>
                  </a:lnTo>
                  <a:lnTo>
                    <a:pt x="1846" y="1317"/>
                  </a:lnTo>
                  <a:lnTo>
                    <a:pt x="1861" y="1375"/>
                  </a:lnTo>
                  <a:lnTo>
                    <a:pt x="1875" y="1435"/>
                  </a:lnTo>
                  <a:lnTo>
                    <a:pt x="1882" y="1493"/>
                  </a:lnTo>
                  <a:lnTo>
                    <a:pt x="1892" y="1561"/>
                  </a:lnTo>
                  <a:lnTo>
                    <a:pt x="1900" y="1647"/>
                  </a:lnTo>
                  <a:lnTo>
                    <a:pt x="1901" y="1713"/>
                  </a:lnTo>
                  <a:lnTo>
                    <a:pt x="1900" y="1778"/>
                  </a:lnTo>
                  <a:lnTo>
                    <a:pt x="1894" y="1840"/>
                  </a:lnTo>
                  <a:lnTo>
                    <a:pt x="1887" y="1898"/>
                  </a:lnTo>
                  <a:lnTo>
                    <a:pt x="1879" y="1959"/>
                  </a:lnTo>
                  <a:lnTo>
                    <a:pt x="1866" y="2022"/>
                  </a:lnTo>
                  <a:lnTo>
                    <a:pt x="1849" y="2089"/>
                  </a:lnTo>
                  <a:lnTo>
                    <a:pt x="1827" y="2159"/>
                  </a:lnTo>
                  <a:lnTo>
                    <a:pt x="1806" y="2223"/>
                  </a:lnTo>
                  <a:lnTo>
                    <a:pt x="1781" y="2285"/>
                  </a:lnTo>
                  <a:lnTo>
                    <a:pt x="1745" y="2346"/>
                  </a:lnTo>
                  <a:lnTo>
                    <a:pt x="1709" y="2408"/>
                  </a:lnTo>
                  <a:lnTo>
                    <a:pt x="1149" y="2081"/>
                  </a:lnTo>
                  <a:lnTo>
                    <a:pt x="1180" y="2020"/>
                  </a:lnTo>
                  <a:lnTo>
                    <a:pt x="1200" y="1974"/>
                  </a:lnTo>
                  <a:lnTo>
                    <a:pt x="1214" y="1923"/>
                  </a:lnTo>
                  <a:lnTo>
                    <a:pt x="1227" y="1873"/>
                  </a:lnTo>
                  <a:lnTo>
                    <a:pt x="1236" y="1828"/>
                  </a:lnTo>
                  <a:lnTo>
                    <a:pt x="1239" y="1783"/>
                  </a:lnTo>
                  <a:lnTo>
                    <a:pt x="1243" y="1739"/>
                  </a:lnTo>
                  <a:lnTo>
                    <a:pt x="1243" y="1692"/>
                  </a:lnTo>
                  <a:lnTo>
                    <a:pt x="1240" y="1639"/>
                  </a:lnTo>
                  <a:lnTo>
                    <a:pt x="1233" y="1586"/>
                  </a:lnTo>
                  <a:lnTo>
                    <a:pt x="1223" y="1528"/>
                  </a:lnTo>
                  <a:lnTo>
                    <a:pt x="1210" y="1481"/>
                  </a:lnTo>
                  <a:lnTo>
                    <a:pt x="1190" y="1429"/>
                  </a:lnTo>
                  <a:lnTo>
                    <a:pt x="1171" y="1384"/>
                  </a:lnTo>
                  <a:lnTo>
                    <a:pt x="1148" y="1340"/>
                  </a:lnTo>
                  <a:lnTo>
                    <a:pt x="1128" y="1307"/>
                  </a:lnTo>
                  <a:lnTo>
                    <a:pt x="1107" y="1279"/>
                  </a:lnTo>
                  <a:lnTo>
                    <a:pt x="1087" y="1251"/>
                  </a:lnTo>
                  <a:lnTo>
                    <a:pt x="1064" y="1224"/>
                  </a:lnTo>
                  <a:lnTo>
                    <a:pt x="1038" y="1194"/>
                  </a:lnTo>
                  <a:lnTo>
                    <a:pt x="1016" y="1174"/>
                  </a:lnTo>
                  <a:lnTo>
                    <a:pt x="992" y="1149"/>
                  </a:lnTo>
                  <a:lnTo>
                    <a:pt x="967" y="1127"/>
                  </a:lnTo>
                  <a:lnTo>
                    <a:pt x="938" y="1106"/>
                  </a:lnTo>
                  <a:lnTo>
                    <a:pt x="904" y="1084"/>
                  </a:lnTo>
                  <a:lnTo>
                    <a:pt x="875" y="1063"/>
                  </a:lnTo>
                  <a:lnTo>
                    <a:pt x="850" y="1050"/>
                  </a:lnTo>
                  <a:lnTo>
                    <a:pt x="814" y="1028"/>
                  </a:lnTo>
                  <a:lnTo>
                    <a:pt x="782" y="1017"/>
                  </a:lnTo>
                  <a:lnTo>
                    <a:pt x="755" y="1007"/>
                  </a:lnTo>
                  <a:lnTo>
                    <a:pt x="726" y="996"/>
                  </a:lnTo>
                  <a:lnTo>
                    <a:pt x="682" y="986"/>
                  </a:lnTo>
                  <a:lnTo>
                    <a:pt x="642" y="979"/>
                  </a:lnTo>
                  <a:lnTo>
                    <a:pt x="600" y="974"/>
                  </a:lnTo>
                  <a:lnTo>
                    <a:pt x="558" y="972"/>
                  </a:lnTo>
                  <a:lnTo>
                    <a:pt x="535" y="970"/>
                  </a:lnTo>
                  <a:lnTo>
                    <a:pt x="535" y="1321"/>
                  </a:lnTo>
                  <a:lnTo>
                    <a:pt x="0" y="670"/>
                  </a:lnTo>
                  <a:lnTo>
                    <a:pt x="533" y="0"/>
                  </a:lnTo>
                  <a:lnTo>
                    <a:pt x="533" y="302"/>
                  </a:lnTo>
                  <a:lnTo>
                    <a:pt x="562" y="303"/>
                  </a:lnTo>
                  <a:lnTo>
                    <a:pt x="604" y="304"/>
                  </a:lnTo>
                  <a:lnTo>
                    <a:pt x="648" y="307"/>
                  </a:lnTo>
                  <a:lnTo>
                    <a:pt x="690" y="312"/>
                  </a:lnTo>
                  <a:lnTo>
                    <a:pt x="724" y="31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9234" name="Freeform 19"/>
            <p:cNvSpPr>
              <a:spLocks/>
            </p:cNvSpPr>
            <p:nvPr/>
          </p:nvSpPr>
          <p:spPr bwMode="auto">
            <a:xfrm>
              <a:off x="2476" y="2730"/>
              <a:ext cx="840" cy="446"/>
            </a:xfrm>
            <a:custGeom>
              <a:avLst/>
              <a:gdLst>
                <a:gd name="T0" fmla="*/ 1 w 2522"/>
                <a:gd name="T1" fmla="*/ 1 h 1337"/>
                <a:gd name="T2" fmla="*/ 1 w 2522"/>
                <a:gd name="T3" fmla="*/ 1 h 1337"/>
                <a:gd name="T4" fmla="*/ 1 w 2522"/>
                <a:gd name="T5" fmla="*/ 1 h 1337"/>
                <a:gd name="T6" fmla="*/ 1 w 2522"/>
                <a:gd name="T7" fmla="*/ 1 h 1337"/>
                <a:gd name="T8" fmla="*/ 1 w 2522"/>
                <a:gd name="T9" fmla="*/ 1 h 1337"/>
                <a:gd name="T10" fmla="*/ 1 w 2522"/>
                <a:gd name="T11" fmla="*/ 1 h 1337"/>
                <a:gd name="T12" fmla="*/ 1 w 2522"/>
                <a:gd name="T13" fmla="*/ 1 h 1337"/>
                <a:gd name="T14" fmla="*/ 1 w 2522"/>
                <a:gd name="T15" fmla="*/ 1 h 1337"/>
                <a:gd name="T16" fmla="*/ 1 w 2522"/>
                <a:gd name="T17" fmla="*/ 1 h 1337"/>
                <a:gd name="T18" fmla="*/ 1 w 2522"/>
                <a:gd name="T19" fmla="*/ 1 h 1337"/>
                <a:gd name="T20" fmla="*/ 1 w 2522"/>
                <a:gd name="T21" fmla="*/ 0 h 1337"/>
                <a:gd name="T22" fmla="*/ 1 w 2522"/>
                <a:gd name="T23" fmla="*/ 0 h 1337"/>
                <a:gd name="T24" fmla="*/ 1 w 2522"/>
                <a:gd name="T25" fmla="*/ 0 h 1337"/>
                <a:gd name="T26" fmla="*/ 1 w 2522"/>
                <a:gd name="T27" fmla="*/ 0 h 1337"/>
                <a:gd name="T28" fmla="*/ 1 w 2522"/>
                <a:gd name="T29" fmla="*/ 0 h 1337"/>
                <a:gd name="T30" fmla="*/ 1 w 2522"/>
                <a:gd name="T31" fmla="*/ 0 h 1337"/>
                <a:gd name="T32" fmla="*/ 1 w 2522"/>
                <a:gd name="T33" fmla="*/ 0 h 1337"/>
                <a:gd name="T34" fmla="*/ 1 w 2522"/>
                <a:gd name="T35" fmla="*/ 0 h 1337"/>
                <a:gd name="T36" fmla="*/ 1 w 2522"/>
                <a:gd name="T37" fmla="*/ 0 h 1337"/>
                <a:gd name="T38" fmla="*/ 1 w 2522"/>
                <a:gd name="T39" fmla="*/ 0 h 1337"/>
                <a:gd name="T40" fmla="*/ 1 w 2522"/>
                <a:gd name="T41" fmla="*/ 0 h 1337"/>
                <a:gd name="T42" fmla="*/ 1 w 2522"/>
                <a:gd name="T43" fmla="*/ 0 h 1337"/>
                <a:gd name="T44" fmla="*/ 1 w 2522"/>
                <a:gd name="T45" fmla="*/ 0 h 1337"/>
                <a:gd name="T46" fmla="*/ 1 w 2522"/>
                <a:gd name="T47" fmla="*/ 0 h 1337"/>
                <a:gd name="T48" fmla="*/ 1 w 2522"/>
                <a:gd name="T49" fmla="*/ 0 h 1337"/>
                <a:gd name="T50" fmla="*/ 1 w 2522"/>
                <a:gd name="T51" fmla="*/ 0 h 1337"/>
                <a:gd name="T52" fmla="*/ 1 w 2522"/>
                <a:gd name="T53" fmla="*/ 0 h 1337"/>
                <a:gd name="T54" fmla="*/ 1 w 2522"/>
                <a:gd name="T55" fmla="*/ 0 h 1337"/>
                <a:gd name="T56" fmla="*/ 0 w 2522"/>
                <a:gd name="T57" fmla="*/ 0 h 1337"/>
                <a:gd name="T58" fmla="*/ 0 w 2522"/>
                <a:gd name="T59" fmla="*/ 0 h 1337"/>
                <a:gd name="T60" fmla="*/ 0 w 2522"/>
                <a:gd name="T61" fmla="*/ 0 h 1337"/>
                <a:gd name="T62" fmla="*/ 0 w 2522"/>
                <a:gd name="T63" fmla="*/ 0 h 1337"/>
                <a:gd name="T64" fmla="*/ 0 w 2522"/>
                <a:gd name="T65" fmla="*/ 0 h 1337"/>
                <a:gd name="T66" fmla="*/ 0 w 2522"/>
                <a:gd name="T67" fmla="*/ 0 h 1337"/>
                <a:gd name="T68" fmla="*/ 0 w 2522"/>
                <a:gd name="T69" fmla="*/ 0 h 1337"/>
                <a:gd name="T70" fmla="*/ 0 w 2522"/>
                <a:gd name="T71" fmla="*/ 0 h 1337"/>
                <a:gd name="T72" fmla="*/ 0 w 2522"/>
                <a:gd name="T73" fmla="*/ 0 h 1337"/>
                <a:gd name="T74" fmla="*/ 0 w 2522"/>
                <a:gd name="T75" fmla="*/ 1 h 1337"/>
                <a:gd name="T76" fmla="*/ 0 w 2522"/>
                <a:gd name="T77" fmla="*/ 1 h 1337"/>
                <a:gd name="T78" fmla="*/ 0 w 2522"/>
                <a:gd name="T79" fmla="*/ 1 h 1337"/>
                <a:gd name="T80" fmla="*/ 0 w 2522"/>
                <a:gd name="T81" fmla="*/ 1 h 1337"/>
                <a:gd name="T82" fmla="*/ 0 w 2522"/>
                <a:gd name="T83" fmla="*/ 1 h 1337"/>
                <a:gd name="T84" fmla="*/ 0 w 2522"/>
                <a:gd name="T85" fmla="*/ 1 h 1337"/>
                <a:gd name="T86" fmla="*/ 0 w 2522"/>
                <a:gd name="T87" fmla="*/ 1 h 1337"/>
                <a:gd name="T88" fmla="*/ 0 w 2522"/>
                <a:gd name="T89" fmla="*/ 1 h 1337"/>
                <a:gd name="T90" fmla="*/ 0 w 2522"/>
                <a:gd name="T91" fmla="*/ 1 h 1337"/>
                <a:gd name="T92" fmla="*/ 0 w 2522"/>
                <a:gd name="T93" fmla="*/ 1 h 1337"/>
                <a:gd name="T94" fmla="*/ 1 w 2522"/>
                <a:gd name="T95" fmla="*/ 1 h 1337"/>
                <a:gd name="T96" fmla="*/ 1 w 2522"/>
                <a:gd name="T97" fmla="*/ 1 h 1337"/>
                <a:gd name="T98" fmla="*/ 1 w 2522"/>
                <a:gd name="T99" fmla="*/ 1 h 133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22"/>
                <a:gd name="T151" fmla="*/ 0 h 1337"/>
                <a:gd name="T152" fmla="*/ 2522 w 2522"/>
                <a:gd name="T153" fmla="*/ 1337 h 133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22" h="1337">
                  <a:moveTo>
                    <a:pt x="1268" y="1321"/>
                  </a:moveTo>
                  <a:lnTo>
                    <a:pt x="1294" y="1317"/>
                  </a:lnTo>
                  <a:lnTo>
                    <a:pt x="1328" y="1311"/>
                  </a:lnTo>
                  <a:lnTo>
                    <a:pt x="1363" y="1304"/>
                  </a:lnTo>
                  <a:lnTo>
                    <a:pt x="1388" y="1298"/>
                  </a:lnTo>
                  <a:lnTo>
                    <a:pt x="1416" y="1291"/>
                  </a:lnTo>
                  <a:lnTo>
                    <a:pt x="1445" y="1282"/>
                  </a:lnTo>
                  <a:lnTo>
                    <a:pt x="1474" y="1275"/>
                  </a:lnTo>
                  <a:lnTo>
                    <a:pt x="1500" y="1266"/>
                  </a:lnTo>
                  <a:lnTo>
                    <a:pt x="1529" y="1254"/>
                  </a:lnTo>
                  <a:lnTo>
                    <a:pt x="1565" y="1241"/>
                  </a:lnTo>
                  <a:lnTo>
                    <a:pt x="1596" y="1228"/>
                  </a:lnTo>
                  <a:lnTo>
                    <a:pt x="1625" y="1215"/>
                  </a:lnTo>
                  <a:lnTo>
                    <a:pt x="1658" y="1200"/>
                  </a:lnTo>
                  <a:lnTo>
                    <a:pt x="1690" y="1184"/>
                  </a:lnTo>
                  <a:lnTo>
                    <a:pt x="1719" y="1170"/>
                  </a:lnTo>
                  <a:lnTo>
                    <a:pt x="1745" y="1152"/>
                  </a:lnTo>
                  <a:lnTo>
                    <a:pt x="1769" y="1138"/>
                  </a:lnTo>
                  <a:lnTo>
                    <a:pt x="1794" y="1120"/>
                  </a:lnTo>
                  <a:lnTo>
                    <a:pt x="1821" y="1104"/>
                  </a:lnTo>
                  <a:lnTo>
                    <a:pt x="1852" y="1084"/>
                  </a:lnTo>
                  <a:lnTo>
                    <a:pt x="1879" y="1063"/>
                  </a:lnTo>
                  <a:lnTo>
                    <a:pt x="1905" y="1043"/>
                  </a:lnTo>
                  <a:lnTo>
                    <a:pt x="1928" y="1025"/>
                  </a:lnTo>
                  <a:lnTo>
                    <a:pt x="1969" y="993"/>
                  </a:lnTo>
                  <a:lnTo>
                    <a:pt x="2005" y="961"/>
                  </a:lnTo>
                  <a:lnTo>
                    <a:pt x="2041" y="925"/>
                  </a:lnTo>
                  <a:lnTo>
                    <a:pt x="2079" y="883"/>
                  </a:lnTo>
                  <a:lnTo>
                    <a:pt x="2105" y="852"/>
                  </a:lnTo>
                  <a:lnTo>
                    <a:pt x="2134" y="817"/>
                  </a:lnTo>
                  <a:lnTo>
                    <a:pt x="2165" y="779"/>
                  </a:lnTo>
                  <a:lnTo>
                    <a:pt x="2193" y="741"/>
                  </a:lnTo>
                  <a:lnTo>
                    <a:pt x="2219" y="701"/>
                  </a:lnTo>
                  <a:lnTo>
                    <a:pt x="2251" y="654"/>
                  </a:lnTo>
                  <a:lnTo>
                    <a:pt x="2522" y="814"/>
                  </a:lnTo>
                  <a:lnTo>
                    <a:pt x="2256" y="0"/>
                  </a:lnTo>
                  <a:lnTo>
                    <a:pt x="1393" y="155"/>
                  </a:lnTo>
                  <a:lnTo>
                    <a:pt x="1684" y="321"/>
                  </a:lnTo>
                  <a:lnTo>
                    <a:pt x="1659" y="356"/>
                  </a:lnTo>
                  <a:lnTo>
                    <a:pt x="1633" y="386"/>
                  </a:lnTo>
                  <a:lnTo>
                    <a:pt x="1607" y="417"/>
                  </a:lnTo>
                  <a:lnTo>
                    <a:pt x="1581" y="446"/>
                  </a:lnTo>
                  <a:lnTo>
                    <a:pt x="1560" y="468"/>
                  </a:lnTo>
                  <a:lnTo>
                    <a:pt x="1536" y="492"/>
                  </a:lnTo>
                  <a:lnTo>
                    <a:pt x="1510" y="513"/>
                  </a:lnTo>
                  <a:lnTo>
                    <a:pt x="1482" y="535"/>
                  </a:lnTo>
                  <a:lnTo>
                    <a:pt x="1447" y="558"/>
                  </a:lnTo>
                  <a:lnTo>
                    <a:pt x="1418" y="577"/>
                  </a:lnTo>
                  <a:lnTo>
                    <a:pt x="1393" y="591"/>
                  </a:lnTo>
                  <a:lnTo>
                    <a:pt x="1357" y="612"/>
                  </a:lnTo>
                  <a:lnTo>
                    <a:pt x="1325" y="625"/>
                  </a:lnTo>
                  <a:lnTo>
                    <a:pt x="1298" y="634"/>
                  </a:lnTo>
                  <a:lnTo>
                    <a:pt x="1269" y="644"/>
                  </a:lnTo>
                  <a:lnTo>
                    <a:pt x="1227" y="656"/>
                  </a:lnTo>
                  <a:lnTo>
                    <a:pt x="1185" y="661"/>
                  </a:lnTo>
                  <a:lnTo>
                    <a:pt x="1143" y="666"/>
                  </a:lnTo>
                  <a:lnTo>
                    <a:pt x="1081" y="669"/>
                  </a:lnTo>
                  <a:lnTo>
                    <a:pt x="1000" y="670"/>
                  </a:lnTo>
                  <a:lnTo>
                    <a:pt x="938" y="661"/>
                  </a:lnTo>
                  <a:lnTo>
                    <a:pt x="882" y="648"/>
                  </a:lnTo>
                  <a:lnTo>
                    <a:pt x="817" y="629"/>
                  </a:lnTo>
                  <a:lnTo>
                    <a:pt x="759" y="605"/>
                  </a:lnTo>
                  <a:lnTo>
                    <a:pt x="701" y="575"/>
                  </a:lnTo>
                  <a:lnTo>
                    <a:pt x="649" y="542"/>
                  </a:lnTo>
                  <a:lnTo>
                    <a:pt x="598" y="497"/>
                  </a:lnTo>
                  <a:lnTo>
                    <a:pt x="0" y="845"/>
                  </a:lnTo>
                  <a:lnTo>
                    <a:pt x="24" y="874"/>
                  </a:lnTo>
                  <a:lnTo>
                    <a:pt x="59" y="908"/>
                  </a:lnTo>
                  <a:lnTo>
                    <a:pt x="88" y="937"/>
                  </a:lnTo>
                  <a:lnTo>
                    <a:pt x="117" y="964"/>
                  </a:lnTo>
                  <a:lnTo>
                    <a:pt x="146" y="992"/>
                  </a:lnTo>
                  <a:lnTo>
                    <a:pt x="180" y="1021"/>
                  </a:lnTo>
                  <a:lnTo>
                    <a:pt x="212" y="1046"/>
                  </a:lnTo>
                  <a:lnTo>
                    <a:pt x="244" y="1069"/>
                  </a:lnTo>
                  <a:lnTo>
                    <a:pt x="280" y="1092"/>
                  </a:lnTo>
                  <a:lnTo>
                    <a:pt x="315" y="1117"/>
                  </a:lnTo>
                  <a:lnTo>
                    <a:pt x="351" y="1141"/>
                  </a:lnTo>
                  <a:lnTo>
                    <a:pt x="384" y="1159"/>
                  </a:lnTo>
                  <a:lnTo>
                    <a:pt x="418" y="1178"/>
                  </a:lnTo>
                  <a:lnTo>
                    <a:pt x="449" y="1194"/>
                  </a:lnTo>
                  <a:lnTo>
                    <a:pt x="493" y="1215"/>
                  </a:lnTo>
                  <a:lnTo>
                    <a:pt x="533" y="1232"/>
                  </a:lnTo>
                  <a:lnTo>
                    <a:pt x="579" y="1250"/>
                  </a:lnTo>
                  <a:lnTo>
                    <a:pt x="614" y="1263"/>
                  </a:lnTo>
                  <a:lnTo>
                    <a:pt x="647" y="1276"/>
                  </a:lnTo>
                  <a:lnTo>
                    <a:pt x="686" y="1288"/>
                  </a:lnTo>
                  <a:lnTo>
                    <a:pt x="724" y="1298"/>
                  </a:lnTo>
                  <a:lnTo>
                    <a:pt x="762" y="1307"/>
                  </a:lnTo>
                  <a:lnTo>
                    <a:pt x="805" y="1315"/>
                  </a:lnTo>
                  <a:lnTo>
                    <a:pt x="848" y="1323"/>
                  </a:lnTo>
                  <a:lnTo>
                    <a:pt x="893" y="1328"/>
                  </a:lnTo>
                  <a:lnTo>
                    <a:pt x="939" y="1333"/>
                  </a:lnTo>
                  <a:lnTo>
                    <a:pt x="974" y="1334"/>
                  </a:lnTo>
                  <a:lnTo>
                    <a:pt x="1022" y="1337"/>
                  </a:lnTo>
                  <a:lnTo>
                    <a:pt x="1070" y="1337"/>
                  </a:lnTo>
                  <a:lnTo>
                    <a:pt x="1107" y="1336"/>
                  </a:lnTo>
                  <a:lnTo>
                    <a:pt x="1148" y="1334"/>
                  </a:lnTo>
                  <a:lnTo>
                    <a:pt x="1192" y="1331"/>
                  </a:lnTo>
                  <a:lnTo>
                    <a:pt x="1233" y="1326"/>
                  </a:lnTo>
                  <a:lnTo>
                    <a:pt x="1268" y="1321"/>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9235" name="Freeform 20"/>
            <p:cNvSpPr>
              <a:spLocks/>
            </p:cNvSpPr>
            <p:nvPr/>
          </p:nvSpPr>
          <p:spPr bwMode="auto">
            <a:xfrm>
              <a:off x="2331" y="2248"/>
              <a:ext cx="426" cy="795"/>
            </a:xfrm>
            <a:custGeom>
              <a:avLst/>
              <a:gdLst>
                <a:gd name="T0" fmla="*/ 1 w 1279"/>
                <a:gd name="T1" fmla="*/ 0 h 2385"/>
                <a:gd name="T2" fmla="*/ 1 w 1279"/>
                <a:gd name="T3" fmla="*/ 0 h 2385"/>
                <a:gd name="T4" fmla="*/ 1 w 1279"/>
                <a:gd name="T5" fmla="*/ 0 h 2385"/>
                <a:gd name="T6" fmla="*/ 0 w 1279"/>
                <a:gd name="T7" fmla="*/ 0 h 2385"/>
                <a:gd name="T8" fmla="*/ 0 w 1279"/>
                <a:gd name="T9" fmla="*/ 0 h 2385"/>
                <a:gd name="T10" fmla="*/ 0 w 1279"/>
                <a:gd name="T11" fmla="*/ 0 h 2385"/>
                <a:gd name="T12" fmla="*/ 0 w 1279"/>
                <a:gd name="T13" fmla="*/ 0 h 2385"/>
                <a:gd name="T14" fmla="*/ 0 w 1279"/>
                <a:gd name="T15" fmla="*/ 0 h 2385"/>
                <a:gd name="T16" fmla="*/ 0 w 1279"/>
                <a:gd name="T17" fmla="*/ 0 h 2385"/>
                <a:gd name="T18" fmla="*/ 0 w 1279"/>
                <a:gd name="T19" fmla="*/ 0 h 2385"/>
                <a:gd name="T20" fmla="*/ 0 w 1279"/>
                <a:gd name="T21" fmla="*/ 0 h 2385"/>
                <a:gd name="T22" fmla="*/ 0 w 1279"/>
                <a:gd name="T23" fmla="*/ 0 h 2385"/>
                <a:gd name="T24" fmla="*/ 0 w 1279"/>
                <a:gd name="T25" fmla="*/ 0 h 2385"/>
                <a:gd name="T26" fmla="*/ 0 w 1279"/>
                <a:gd name="T27" fmla="*/ 0 h 2385"/>
                <a:gd name="T28" fmla="*/ 0 w 1279"/>
                <a:gd name="T29" fmla="*/ 0 h 2385"/>
                <a:gd name="T30" fmla="*/ 0 w 1279"/>
                <a:gd name="T31" fmla="*/ 0 h 2385"/>
                <a:gd name="T32" fmla="*/ 0 w 1279"/>
                <a:gd name="T33" fmla="*/ 0 h 2385"/>
                <a:gd name="T34" fmla="*/ 0 w 1279"/>
                <a:gd name="T35" fmla="*/ 0 h 2385"/>
                <a:gd name="T36" fmla="*/ 0 w 1279"/>
                <a:gd name="T37" fmla="*/ 0 h 2385"/>
                <a:gd name="T38" fmla="*/ 0 w 1279"/>
                <a:gd name="T39" fmla="*/ 0 h 2385"/>
                <a:gd name="T40" fmla="*/ 0 w 1279"/>
                <a:gd name="T41" fmla="*/ 0 h 2385"/>
                <a:gd name="T42" fmla="*/ 0 w 1279"/>
                <a:gd name="T43" fmla="*/ 1 h 2385"/>
                <a:gd name="T44" fmla="*/ 0 w 1279"/>
                <a:gd name="T45" fmla="*/ 1 h 2385"/>
                <a:gd name="T46" fmla="*/ 0 w 1279"/>
                <a:gd name="T47" fmla="*/ 1 h 2385"/>
                <a:gd name="T48" fmla="*/ 0 w 1279"/>
                <a:gd name="T49" fmla="*/ 1 h 2385"/>
                <a:gd name="T50" fmla="*/ 0 w 1279"/>
                <a:gd name="T51" fmla="*/ 1 h 2385"/>
                <a:gd name="T52" fmla="*/ 0 w 1279"/>
                <a:gd name="T53" fmla="*/ 1 h 2385"/>
                <a:gd name="T54" fmla="*/ 0 w 1279"/>
                <a:gd name="T55" fmla="*/ 1 h 2385"/>
                <a:gd name="T56" fmla="*/ 0 w 1279"/>
                <a:gd name="T57" fmla="*/ 1 h 2385"/>
                <a:gd name="T58" fmla="*/ 0 w 1279"/>
                <a:gd name="T59" fmla="*/ 1 h 2385"/>
                <a:gd name="T60" fmla="*/ 0 w 1279"/>
                <a:gd name="T61" fmla="*/ 1 h 2385"/>
                <a:gd name="T62" fmla="*/ 0 w 1279"/>
                <a:gd name="T63" fmla="*/ 1 h 2385"/>
                <a:gd name="T64" fmla="*/ 0 w 1279"/>
                <a:gd name="T65" fmla="*/ 1 h 2385"/>
                <a:gd name="T66" fmla="*/ 0 w 1279"/>
                <a:gd name="T67" fmla="*/ 1 h 2385"/>
                <a:gd name="T68" fmla="*/ 0 w 1279"/>
                <a:gd name="T69" fmla="*/ 1 h 2385"/>
                <a:gd name="T70" fmla="*/ 0 w 1279"/>
                <a:gd name="T71" fmla="*/ 1 h 2385"/>
                <a:gd name="T72" fmla="*/ 0 w 1279"/>
                <a:gd name="T73" fmla="*/ 1 h 2385"/>
                <a:gd name="T74" fmla="*/ 0 w 1279"/>
                <a:gd name="T75" fmla="*/ 0 h 2385"/>
                <a:gd name="T76" fmla="*/ 0 w 1279"/>
                <a:gd name="T77" fmla="*/ 0 h 2385"/>
                <a:gd name="T78" fmla="*/ 0 w 1279"/>
                <a:gd name="T79" fmla="*/ 0 h 2385"/>
                <a:gd name="T80" fmla="*/ 0 w 1279"/>
                <a:gd name="T81" fmla="*/ 0 h 2385"/>
                <a:gd name="T82" fmla="*/ 0 w 1279"/>
                <a:gd name="T83" fmla="*/ 0 h 2385"/>
                <a:gd name="T84" fmla="*/ 0 w 1279"/>
                <a:gd name="T85" fmla="*/ 0 h 2385"/>
                <a:gd name="T86" fmla="*/ 1 w 1279"/>
                <a:gd name="T87" fmla="*/ 0 h 2385"/>
                <a:gd name="T88" fmla="*/ 1 w 1279"/>
                <a:gd name="T89" fmla="*/ 0 h 2385"/>
                <a:gd name="T90" fmla="*/ 1 w 1279"/>
                <a:gd name="T91" fmla="*/ 0 h 238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79"/>
                <a:gd name="T139" fmla="*/ 0 h 2385"/>
                <a:gd name="T140" fmla="*/ 1279 w 1279"/>
                <a:gd name="T141" fmla="*/ 2385 h 238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79" h="2385">
                  <a:moveTo>
                    <a:pt x="1279" y="0"/>
                  </a:moveTo>
                  <a:lnTo>
                    <a:pt x="1252" y="5"/>
                  </a:lnTo>
                  <a:lnTo>
                    <a:pt x="1224" y="9"/>
                  </a:lnTo>
                  <a:lnTo>
                    <a:pt x="1186" y="18"/>
                  </a:lnTo>
                  <a:lnTo>
                    <a:pt x="1159" y="24"/>
                  </a:lnTo>
                  <a:lnTo>
                    <a:pt x="1130" y="32"/>
                  </a:lnTo>
                  <a:lnTo>
                    <a:pt x="1103" y="41"/>
                  </a:lnTo>
                  <a:lnTo>
                    <a:pt x="1074" y="48"/>
                  </a:lnTo>
                  <a:lnTo>
                    <a:pt x="1046" y="57"/>
                  </a:lnTo>
                  <a:lnTo>
                    <a:pt x="1017" y="69"/>
                  </a:lnTo>
                  <a:lnTo>
                    <a:pt x="983" y="82"/>
                  </a:lnTo>
                  <a:lnTo>
                    <a:pt x="954" y="95"/>
                  </a:lnTo>
                  <a:lnTo>
                    <a:pt x="923" y="108"/>
                  </a:lnTo>
                  <a:lnTo>
                    <a:pt x="892" y="123"/>
                  </a:lnTo>
                  <a:lnTo>
                    <a:pt x="860" y="139"/>
                  </a:lnTo>
                  <a:lnTo>
                    <a:pt x="831" y="153"/>
                  </a:lnTo>
                  <a:lnTo>
                    <a:pt x="803" y="171"/>
                  </a:lnTo>
                  <a:lnTo>
                    <a:pt x="779" y="185"/>
                  </a:lnTo>
                  <a:lnTo>
                    <a:pt x="754" y="203"/>
                  </a:lnTo>
                  <a:lnTo>
                    <a:pt x="727" y="219"/>
                  </a:lnTo>
                  <a:lnTo>
                    <a:pt x="696" y="239"/>
                  </a:lnTo>
                  <a:lnTo>
                    <a:pt x="669" y="261"/>
                  </a:lnTo>
                  <a:lnTo>
                    <a:pt x="643" y="282"/>
                  </a:lnTo>
                  <a:lnTo>
                    <a:pt x="618" y="299"/>
                  </a:lnTo>
                  <a:lnTo>
                    <a:pt x="578" y="332"/>
                  </a:lnTo>
                  <a:lnTo>
                    <a:pt x="537" y="372"/>
                  </a:lnTo>
                  <a:lnTo>
                    <a:pt x="506" y="401"/>
                  </a:lnTo>
                  <a:lnTo>
                    <a:pt x="468" y="443"/>
                  </a:lnTo>
                  <a:lnTo>
                    <a:pt x="442" y="474"/>
                  </a:lnTo>
                  <a:lnTo>
                    <a:pt x="413" y="509"/>
                  </a:lnTo>
                  <a:lnTo>
                    <a:pt x="381" y="548"/>
                  </a:lnTo>
                  <a:lnTo>
                    <a:pt x="355" y="584"/>
                  </a:lnTo>
                  <a:lnTo>
                    <a:pt x="329" y="627"/>
                  </a:lnTo>
                  <a:lnTo>
                    <a:pt x="303" y="667"/>
                  </a:lnTo>
                  <a:lnTo>
                    <a:pt x="277" y="711"/>
                  </a:lnTo>
                  <a:lnTo>
                    <a:pt x="255" y="749"/>
                  </a:lnTo>
                  <a:lnTo>
                    <a:pt x="235" y="796"/>
                  </a:lnTo>
                  <a:lnTo>
                    <a:pt x="215" y="841"/>
                  </a:lnTo>
                  <a:lnTo>
                    <a:pt x="198" y="887"/>
                  </a:lnTo>
                  <a:lnTo>
                    <a:pt x="180" y="938"/>
                  </a:lnTo>
                  <a:lnTo>
                    <a:pt x="159" y="1001"/>
                  </a:lnTo>
                  <a:lnTo>
                    <a:pt x="144" y="1059"/>
                  </a:lnTo>
                  <a:lnTo>
                    <a:pt x="130" y="1119"/>
                  </a:lnTo>
                  <a:lnTo>
                    <a:pt x="122" y="1177"/>
                  </a:lnTo>
                  <a:lnTo>
                    <a:pt x="112" y="1246"/>
                  </a:lnTo>
                  <a:lnTo>
                    <a:pt x="105" y="1330"/>
                  </a:lnTo>
                  <a:lnTo>
                    <a:pt x="104" y="1397"/>
                  </a:lnTo>
                  <a:lnTo>
                    <a:pt x="105" y="1463"/>
                  </a:lnTo>
                  <a:lnTo>
                    <a:pt x="111" y="1525"/>
                  </a:lnTo>
                  <a:lnTo>
                    <a:pt x="118" y="1584"/>
                  </a:lnTo>
                  <a:lnTo>
                    <a:pt x="125" y="1645"/>
                  </a:lnTo>
                  <a:lnTo>
                    <a:pt x="138" y="1707"/>
                  </a:lnTo>
                  <a:lnTo>
                    <a:pt x="156" y="1774"/>
                  </a:lnTo>
                  <a:lnTo>
                    <a:pt x="177" y="1843"/>
                  </a:lnTo>
                  <a:lnTo>
                    <a:pt x="199" y="1907"/>
                  </a:lnTo>
                  <a:lnTo>
                    <a:pt x="224" y="1970"/>
                  </a:lnTo>
                  <a:lnTo>
                    <a:pt x="253" y="2031"/>
                  </a:lnTo>
                  <a:lnTo>
                    <a:pt x="287" y="2089"/>
                  </a:lnTo>
                  <a:lnTo>
                    <a:pt x="0" y="2254"/>
                  </a:lnTo>
                  <a:lnTo>
                    <a:pt x="877" y="2385"/>
                  </a:lnTo>
                  <a:lnTo>
                    <a:pt x="1199" y="1572"/>
                  </a:lnTo>
                  <a:lnTo>
                    <a:pt x="863" y="1754"/>
                  </a:lnTo>
                  <a:lnTo>
                    <a:pt x="829" y="1702"/>
                  </a:lnTo>
                  <a:lnTo>
                    <a:pt x="809" y="1655"/>
                  </a:lnTo>
                  <a:lnTo>
                    <a:pt x="790" y="1607"/>
                  </a:lnTo>
                  <a:lnTo>
                    <a:pt x="777" y="1559"/>
                  </a:lnTo>
                  <a:lnTo>
                    <a:pt x="769" y="1512"/>
                  </a:lnTo>
                  <a:lnTo>
                    <a:pt x="766" y="1467"/>
                  </a:lnTo>
                  <a:lnTo>
                    <a:pt x="761" y="1422"/>
                  </a:lnTo>
                  <a:lnTo>
                    <a:pt x="761" y="1377"/>
                  </a:lnTo>
                  <a:lnTo>
                    <a:pt x="764" y="1323"/>
                  </a:lnTo>
                  <a:lnTo>
                    <a:pt x="770" y="1270"/>
                  </a:lnTo>
                  <a:lnTo>
                    <a:pt x="782" y="1212"/>
                  </a:lnTo>
                  <a:lnTo>
                    <a:pt x="795" y="1166"/>
                  </a:lnTo>
                  <a:lnTo>
                    <a:pt x="815" y="1113"/>
                  </a:lnTo>
                  <a:lnTo>
                    <a:pt x="832" y="1068"/>
                  </a:lnTo>
                  <a:lnTo>
                    <a:pt x="857" y="1024"/>
                  </a:lnTo>
                  <a:lnTo>
                    <a:pt x="877" y="991"/>
                  </a:lnTo>
                  <a:lnTo>
                    <a:pt x="897" y="963"/>
                  </a:lnTo>
                  <a:lnTo>
                    <a:pt x="918" y="935"/>
                  </a:lnTo>
                  <a:lnTo>
                    <a:pt x="941" y="908"/>
                  </a:lnTo>
                  <a:lnTo>
                    <a:pt x="965" y="879"/>
                  </a:lnTo>
                  <a:lnTo>
                    <a:pt x="987" y="858"/>
                  </a:lnTo>
                  <a:lnTo>
                    <a:pt x="1012" y="832"/>
                  </a:lnTo>
                  <a:lnTo>
                    <a:pt x="1036" y="812"/>
                  </a:lnTo>
                  <a:lnTo>
                    <a:pt x="1065" y="790"/>
                  </a:lnTo>
                  <a:lnTo>
                    <a:pt x="1100" y="767"/>
                  </a:lnTo>
                  <a:lnTo>
                    <a:pt x="1129" y="748"/>
                  </a:lnTo>
                  <a:lnTo>
                    <a:pt x="1153" y="733"/>
                  </a:lnTo>
                  <a:lnTo>
                    <a:pt x="1189" y="713"/>
                  </a:lnTo>
                  <a:lnTo>
                    <a:pt x="1224" y="698"/>
                  </a:lnTo>
                  <a:lnTo>
                    <a:pt x="1279" y="682"/>
                  </a:lnTo>
                  <a:lnTo>
                    <a:pt x="1279"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9236" name="Freeform 21"/>
            <p:cNvSpPr>
              <a:spLocks/>
            </p:cNvSpPr>
            <p:nvPr/>
          </p:nvSpPr>
          <p:spPr bwMode="auto">
            <a:xfrm>
              <a:off x="2660" y="2140"/>
              <a:ext cx="633" cy="720"/>
            </a:xfrm>
            <a:custGeom>
              <a:avLst/>
              <a:gdLst>
                <a:gd name="T0" fmla="*/ 0 w 1901"/>
                <a:gd name="T1" fmla="*/ 0 h 2159"/>
                <a:gd name="T2" fmla="*/ 0 w 1901"/>
                <a:gd name="T3" fmla="*/ 0 h 2159"/>
                <a:gd name="T4" fmla="*/ 0 w 1901"/>
                <a:gd name="T5" fmla="*/ 0 h 2159"/>
                <a:gd name="T6" fmla="*/ 0 w 1901"/>
                <a:gd name="T7" fmla="*/ 0 h 2159"/>
                <a:gd name="T8" fmla="*/ 0 w 1901"/>
                <a:gd name="T9" fmla="*/ 0 h 2159"/>
                <a:gd name="T10" fmla="*/ 0 w 1901"/>
                <a:gd name="T11" fmla="*/ 0 h 2159"/>
                <a:gd name="T12" fmla="*/ 1 w 1901"/>
                <a:gd name="T13" fmla="*/ 0 h 2159"/>
                <a:gd name="T14" fmla="*/ 1 w 1901"/>
                <a:gd name="T15" fmla="*/ 0 h 2159"/>
                <a:gd name="T16" fmla="*/ 1 w 1901"/>
                <a:gd name="T17" fmla="*/ 0 h 2159"/>
                <a:gd name="T18" fmla="*/ 1 w 1901"/>
                <a:gd name="T19" fmla="*/ 0 h 2159"/>
                <a:gd name="T20" fmla="*/ 1 w 1901"/>
                <a:gd name="T21" fmla="*/ 0 h 2159"/>
                <a:gd name="T22" fmla="*/ 1 w 1901"/>
                <a:gd name="T23" fmla="*/ 0 h 2159"/>
                <a:gd name="T24" fmla="*/ 1 w 1901"/>
                <a:gd name="T25" fmla="*/ 0 h 2159"/>
                <a:gd name="T26" fmla="*/ 1 w 1901"/>
                <a:gd name="T27" fmla="*/ 0 h 2159"/>
                <a:gd name="T28" fmla="*/ 1 w 1901"/>
                <a:gd name="T29" fmla="*/ 0 h 2159"/>
                <a:gd name="T30" fmla="*/ 1 w 1901"/>
                <a:gd name="T31" fmla="*/ 0 h 2159"/>
                <a:gd name="T32" fmla="*/ 1 w 1901"/>
                <a:gd name="T33" fmla="*/ 0 h 2159"/>
                <a:gd name="T34" fmla="*/ 1 w 1901"/>
                <a:gd name="T35" fmla="*/ 0 h 2159"/>
                <a:gd name="T36" fmla="*/ 1 w 1901"/>
                <a:gd name="T37" fmla="*/ 1 h 2159"/>
                <a:gd name="T38" fmla="*/ 1 w 1901"/>
                <a:gd name="T39" fmla="*/ 1 h 2159"/>
                <a:gd name="T40" fmla="*/ 1 w 1901"/>
                <a:gd name="T41" fmla="*/ 1 h 2159"/>
                <a:gd name="T42" fmla="*/ 1 w 1901"/>
                <a:gd name="T43" fmla="*/ 1 h 2159"/>
                <a:gd name="T44" fmla="*/ 1 w 1901"/>
                <a:gd name="T45" fmla="*/ 1 h 2159"/>
                <a:gd name="T46" fmla="*/ 1 w 1901"/>
                <a:gd name="T47" fmla="*/ 1 h 2159"/>
                <a:gd name="T48" fmla="*/ 1 w 1901"/>
                <a:gd name="T49" fmla="*/ 1 h 2159"/>
                <a:gd name="T50" fmla="*/ 1 w 1901"/>
                <a:gd name="T51" fmla="*/ 1 h 2159"/>
                <a:gd name="T52" fmla="*/ 1 w 1901"/>
                <a:gd name="T53" fmla="*/ 1 h 2159"/>
                <a:gd name="T54" fmla="*/ 1 w 1901"/>
                <a:gd name="T55" fmla="*/ 1 h 2159"/>
                <a:gd name="T56" fmla="*/ 1 w 1901"/>
                <a:gd name="T57" fmla="*/ 1 h 2159"/>
                <a:gd name="T58" fmla="*/ 1 w 1901"/>
                <a:gd name="T59" fmla="*/ 1 h 2159"/>
                <a:gd name="T60" fmla="*/ 1 w 1901"/>
                <a:gd name="T61" fmla="*/ 1 h 2159"/>
                <a:gd name="T62" fmla="*/ 1 w 1901"/>
                <a:gd name="T63" fmla="*/ 1 h 2159"/>
                <a:gd name="T64" fmla="*/ 1 w 1901"/>
                <a:gd name="T65" fmla="*/ 1 h 2159"/>
                <a:gd name="T66" fmla="*/ 1 w 1901"/>
                <a:gd name="T67" fmla="*/ 1 h 2159"/>
                <a:gd name="T68" fmla="*/ 0 w 1901"/>
                <a:gd name="T69" fmla="*/ 1 h 2159"/>
                <a:gd name="T70" fmla="*/ 0 w 1901"/>
                <a:gd name="T71" fmla="*/ 1 h 2159"/>
                <a:gd name="T72" fmla="*/ 0 w 1901"/>
                <a:gd name="T73" fmla="*/ 1 h 2159"/>
                <a:gd name="T74" fmla="*/ 0 w 1901"/>
                <a:gd name="T75" fmla="*/ 0 h 2159"/>
                <a:gd name="T76" fmla="*/ 0 w 1901"/>
                <a:gd name="T77" fmla="*/ 0 h 2159"/>
                <a:gd name="T78" fmla="*/ 0 w 1901"/>
                <a:gd name="T79" fmla="*/ 0 h 2159"/>
                <a:gd name="T80" fmla="*/ 0 w 1901"/>
                <a:gd name="T81" fmla="*/ 0 h 2159"/>
                <a:gd name="T82" fmla="*/ 0 w 1901"/>
                <a:gd name="T83" fmla="*/ 0 h 2159"/>
                <a:gd name="T84" fmla="*/ 0 w 1901"/>
                <a:gd name="T85" fmla="*/ 0 h 2159"/>
                <a:gd name="T86" fmla="*/ 0 w 1901"/>
                <a:gd name="T87" fmla="*/ 1 h 2159"/>
                <a:gd name="T88" fmla="*/ 0 w 1901"/>
                <a:gd name="T89" fmla="*/ 0 h 2159"/>
                <a:gd name="T90" fmla="*/ 0 w 1901"/>
                <a:gd name="T91" fmla="*/ 0 h 2159"/>
                <a:gd name="T92" fmla="*/ 0 w 1901"/>
                <a:gd name="T93" fmla="*/ 0 h 2159"/>
                <a:gd name="T94" fmla="*/ 0 w 1901"/>
                <a:gd name="T95" fmla="*/ 0 h 215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01"/>
                <a:gd name="T145" fmla="*/ 0 h 2159"/>
                <a:gd name="T146" fmla="*/ 1901 w 1901"/>
                <a:gd name="T147" fmla="*/ 2159 h 215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01" h="2159">
                  <a:moveTo>
                    <a:pt x="724" y="316"/>
                  </a:moveTo>
                  <a:lnTo>
                    <a:pt x="750" y="321"/>
                  </a:lnTo>
                  <a:lnTo>
                    <a:pt x="785" y="326"/>
                  </a:lnTo>
                  <a:lnTo>
                    <a:pt x="820" y="335"/>
                  </a:lnTo>
                  <a:lnTo>
                    <a:pt x="844" y="341"/>
                  </a:lnTo>
                  <a:lnTo>
                    <a:pt x="873" y="348"/>
                  </a:lnTo>
                  <a:lnTo>
                    <a:pt x="901" y="357"/>
                  </a:lnTo>
                  <a:lnTo>
                    <a:pt x="930" y="366"/>
                  </a:lnTo>
                  <a:lnTo>
                    <a:pt x="956" y="373"/>
                  </a:lnTo>
                  <a:lnTo>
                    <a:pt x="986" y="385"/>
                  </a:lnTo>
                  <a:lnTo>
                    <a:pt x="1021" y="399"/>
                  </a:lnTo>
                  <a:lnTo>
                    <a:pt x="1051" y="411"/>
                  </a:lnTo>
                  <a:lnTo>
                    <a:pt x="1080" y="424"/>
                  </a:lnTo>
                  <a:lnTo>
                    <a:pt x="1113" y="438"/>
                  </a:lnTo>
                  <a:lnTo>
                    <a:pt x="1145" y="455"/>
                  </a:lnTo>
                  <a:lnTo>
                    <a:pt x="1174" y="469"/>
                  </a:lnTo>
                  <a:lnTo>
                    <a:pt x="1201" y="487"/>
                  </a:lnTo>
                  <a:lnTo>
                    <a:pt x="1226" y="501"/>
                  </a:lnTo>
                  <a:lnTo>
                    <a:pt x="1250" y="519"/>
                  </a:lnTo>
                  <a:lnTo>
                    <a:pt x="1278" y="535"/>
                  </a:lnTo>
                  <a:lnTo>
                    <a:pt x="1308" y="555"/>
                  </a:lnTo>
                  <a:lnTo>
                    <a:pt x="1336" y="575"/>
                  </a:lnTo>
                  <a:lnTo>
                    <a:pt x="1362" y="596"/>
                  </a:lnTo>
                  <a:lnTo>
                    <a:pt x="1386" y="615"/>
                  </a:lnTo>
                  <a:lnTo>
                    <a:pt x="1425" y="648"/>
                  </a:lnTo>
                  <a:lnTo>
                    <a:pt x="1466" y="686"/>
                  </a:lnTo>
                  <a:lnTo>
                    <a:pt x="1498" y="715"/>
                  </a:lnTo>
                  <a:lnTo>
                    <a:pt x="1535" y="757"/>
                  </a:lnTo>
                  <a:lnTo>
                    <a:pt x="1561" y="788"/>
                  </a:lnTo>
                  <a:lnTo>
                    <a:pt x="1590" y="823"/>
                  </a:lnTo>
                  <a:lnTo>
                    <a:pt x="1622" y="862"/>
                  </a:lnTo>
                  <a:lnTo>
                    <a:pt x="1648" y="900"/>
                  </a:lnTo>
                  <a:lnTo>
                    <a:pt x="1674" y="942"/>
                  </a:lnTo>
                  <a:lnTo>
                    <a:pt x="1702" y="983"/>
                  </a:lnTo>
                  <a:lnTo>
                    <a:pt x="1725" y="1027"/>
                  </a:lnTo>
                  <a:lnTo>
                    <a:pt x="1748" y="1065"/>
                  </a:lnTo>
                  <a:lnTo>
                    <a:pt x="1769" y="1111"/>
                  </a:lnTo>
                  <a:lnTo>
                    <a:pt x="1790" y="1157"/>
                  </a:lnTo>
                  <a:lnTo>
                    <a:pt x="1807" y="1203"/>
                  </a:lnTo>
                  <a:lnTo>
                    <a:pt x="1824" y="1254"/>
                  </a:lnTo>
                  <a:lnTo>
                    <a:pt x="1846" y="1317"/>
                  </a:lnTo>
                  <a:lnTo>
                    <a:pt x="1861" y="1375"/>
                  </a:lnTo>
                  <a:lnTo>
                    <a:pt x="1875" y="1435"/>
                  </a:lnTo>
                  <a:lnTo>
                    <a:pt x="1882" y="1493"/>
                  </a:lnTo>
                  <a:lnTo>
                    <a:pt x="1892" y="1561"/>
                  </a:lnTo>
                  <a:lnTo>
                    <a:pt x="1900" y="1646"/>
                  </a:lnTo>
                  <a:lnTo>
                    <a:pt x="1901" y="1711"/>
                  </a:lnTo>
                  <a:lnTo>
                    <a:pt x="1900" y="1777"/>
                  </a:lnTo>
                  <a:lnTo>
                    <a:pt x="1894" y="1840"/>
                  </a:lnTo>
                  <a:lnTo>
                    <a:pt x="1887" y="1898"/>
                  </a:lnTo>
                  <a:lnTo>
                    <a:pt x="1879" y="1959"/>
                  </a:lnTo>
                  <a:lnTo>
                    <a:pt x="1866" y="2022"/>
                  </a:lnTo>
                  <a:lnTo>
                    <a:pt x="1849" y="2089"/>
                  </a:lnTo>
                  <a:lnTo>
                    <a:pt x="1827" y="2159"/>
                  </a:lnTo>
                  <a:lnTo>
                    <a:pt x="1703" y="1768"/>
                  </a:lnTo>
                  <a:lnTo>
                    <a:pt x="1229" y="1850"/>
                  </a:lnTo>
                  <a:lnTo>
                    <a:pt x="1239" y="1781"/>
                  </a:lnTo>
                  <a:lnTo>
                    <a:pt x="1243" y="1738"/>
                  </a:lnTo>
                  <a:lnTo>
                    <a:pt x="1243" y="1691"/>
                  </a:lnTo>
                  <a:lnTo>
                    <a:pt x="1240" y="1637"/>
                  </a:lnTo>
                  <a:lnTo>
                    <a:pt x="1233" y="1586"/>
                  </a:lnTo>
                  <a:lnTo>
                    <a:pt x="1223" y="1528"/>
                  </a:lnTo>
                  <a:lnTo>
                    <a:pt x="1210" y="1481"/>
                  </a:lnTo>
                  <a:lnTo>
                    <a:pt x="1190" y="1429"/>
                  </a:lnTo>
                  <a:lnTo>
                    <a:pt x="1171" y="1384"/>
                  </a:lnTo>
                  <a:lnTo>
                    <a:pt x="1148" y="1340"/>
                  </a:lnTo>
                  <a:lnTo>
                    <a:pt x="1128" y="1307"/>
                  </a:lnTo>
                  <a:lnTo>
                    <a:pt x="1107" y="1279"/>
                  </a:lnTo>
                  <a:lnTo>
                    <a:pt x="1087" y="1251"/>
                  </a:lnTo>
                  <a:lnTo>
                    <a:pt x="1064" y="1224"/>
                  </a:lnTo>
                  <a:lnTo>
                    <a:pt x="1038" y="1194"/>
                  </a:lnTo>
                  <a:lnTo>
                    <a:pt x="1016" y="1174"/>
                  </a:lnTo>
                  <a:lnTo>
                    <a:pt x="992" y="1149"/>
                  </a:lnTo>
                  <a:lnTo>
                    <a:pt x="967" y="1127"/>
                  </a:lnTo>
                  <a:lnTo>
                    <a:pt x="938" y="1106"/>
                  </a:lnTo>
                  <a:lnTo>
                    <a:pt x="904" y="1084"/>
                  </a:lnTo>
                  <a:lnTo>
                    <a:pt x="875" y="1063"/>
                  </a:lnTo>
                  <a:lnTo>
                    <a:pt x="850" y="1050"/>
                  </a:lnTo>
                  <a:lnTo>
                    <a:pt x="814" y="1028"/>
                  </a:lnTo>
                  <a:lnTo>
                    <a:pt x="782" y="1017"/>
                  </a:lnTo>
                  <a:lnTo>
                    <a:pt x="755" y="1007"/>
                  </a:lnTo>
                  <a:lnTo>
                    <a:pt x="726" y="996"/>
                  </a:lnTo>
                  <a:lnTo>
                    <a:pt x="682" y="986"/>
                  </a:lnTo>
                  <a:lnTo>
                    <a:pt x="642" y="979"/>
                  </a:lnTo>
                  <a:lnTo>
                    <a:pt x="600" y="974"/>
                  </a:lnTo>
                  <a:lnTo>
                    <a:pt x="558" y="972"/>
                  </a:lnTo>
                  <a:lnTo>
                    <a:pt x="535" y="970"/>
                  </a:lnTo>
                  <a:lnTo>
                    <a:pt x="535" y="1321"/>
                  </a:lnTo>
                  <a:lnTo>
                    <a:pt x="0" y="670"/>
                  </a:lnTo>
                  <a:lnTo>
                    <a:pt x="533" y="0"/>
                  </a:lnTo>
                  <a:lnTo>
                    <a:pt x="533" y="302"/>
                  </a:lnTo>
                  <a:lnTo>
                    <a:pt x="562" y="303"/>
                  </a:lnTo>
                  <a:lnTo>
                    <a:pt x="604" y="304"/>
                  </a:lnTo>
                  <a:lnTo>
                    <a:pt x="648" y="307"/>
                  </a:lnTo>
                  <a:lnTo>
                    <a:pt x="690" y="312"/>
                  </a:lnTo>
                  <a:lnTo>
                    <a:pt x="724" y="31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solidFill>
                  <a:srgbClr val="000000"/>
                </a:solidFill>
              </a:endParaRPr>
            </a:p>
          </p:txBody>
        </p:sp>
      </p:grpSp>
      <p:sp>
        <p:nvSpPr>
          <p:cNvPr id="7" name="TextBox 6"/>
          <p:cNvSpPr txBox="1"/>
          <p:nvPr/>
        </p:nvSpPr>
        <p:spPr>
          <a:xfrm>
            <a:off x="251521" y="2996952"/>
            <a:ext cx="8352928" cy="461665"/>
          </a:xfrm>
          <a:prstGeom prst="rect">
            <a:avLst/>
          </a:prstGeom>
          <a:noFill/>
        </p:spPr>
        <p:txBody>
          <a:bodyPr wrap="square" rtlCol="0">
            <a:spAutoFit/>
          </a:bodyPr>
          <a:lstStyle/>
          <a:p>
            <a:r>
              <a:rPr lang="en-GB" sz="2400" b="1" dirty="0">
                <a:solidFill>
                  <a:srgbClr val="808080">
                    <a:lumMod val="10000"/>
                  </a:srgbClr>
                </a:solidFill>
                <a:effectLst>
                  <a:outerShdw blurRad="38100" dist="38100" dir="2700000" algn="tl">
                    <a:srgbClr val="000000">
                      <a:alpha val="43137"/>
                    </a:srgbClr>
                  </a:outerShdw>
                </a:effectLst>
              </a:rPr>
              <a:t>KNOW YOUR SOILS; principles to improve soil health</a:t>
            </a:r>
          </a:p>
        </p:txBody>
      </p:sp>
      <p:grpSp>
        <p:nvGrpSpPr>
          <p:cNvPr id="5" name="Group 4"/>
          <p:cNvGrpSpPr/>
          <p:nvPr/>
        </p:nvGrpSpPr>
        <p:grpSpPr>
          <a:xfrm>
            <a:off x="4788024" y="3573018"/>
            <a:ext cx="3816424" cy="3681460"/>
            <a:chOff x="4762500" y="4156075"/>
            <a:chExt cx="4190583" cy="2955770"/>
          </a:xfrm>
        </p:grpSpPr>
        <p:grpSp>
          <p:nvGrpSpPr>
            <p:cNvPr id="6" name="Group 3"/>
            <p:cNvGrpSpPr/>
            <p:nvPr/>
          </p:nvGrpSpPr>
          <p:grpSpPr>
            <a:xfrm>
              <a:off x="4762500" y="4167188"/>
              <a:ext cx="4190583" cy="2944657"/>
              <a:chOff x="4762500" y="4167188"/>
              <a:chExt cx="4190583" cy="2944657"/>
            </a:xfrm>
          </p:grpSpPr>
          <p:sp>
            <p:nvSpPr>
              <p:cNvPr id="9221" name="Rectangle 5"/>
              <p:cNvSpPr>
                <a:spLocks noChangeArrowheads="1"/>
              </p:cNvSpPr>
              <p:nvPr/>
            </p:nvSpPr>
            <p:spPr bwMode="auto">
              <a:xfrm>
                <a:off x="4762500" y="4167188"/>
                <a:ext cx="3985964" cy="2501900"/>
              </a:xfrm>
              <a:prstGeom prst="rect">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2400">
                  <a:solidFill>
                    <a:srgbClr val="000000"/>
                  </a:solidFill>
                  <a:latin typeface="Georgia" pitchFamily="18" charset="0"/>
                  <a:ea typeface="ＭＳ Ｐゴシック" pitchFamily="34" charset="-128"/>
                </a:endParaRPr>
              </a:p>
            </p:txBody>
          </p:sp>
          <p:sp>
            <p:nvSpPr>
              <p:cNvPr id="9231" name="Rectangle 14"/>
              <p:cNvSpPr>
                <a:spLocks noChangeArrowheads="1"/>
              </p:cNvSpPr>
              <p:nvPr/>
            </p:nvSpPr>
            <p:spPr bwMode="auto">
              <a:xfrm>
                <a:off x="4920431" y="4445143"/>
                <a:ext cx="4032652" cy="2666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en-US" altLang="en-AU" sz="2000" dirty="0">
                    <a:solidFill>
                      <a:srgbClr val="FFFFFF"/>
                    </a:solidFill>
                    <a:ea typeface="ＭＳ Ｐゴシック" pitchFamily="34" charset="-128"/>
                  </a:rPr>
                  <a:t>  Know your textures and understand limits to workability, </a:t>
                </a:r>
                <a:r>
                  <a:rPr lang="en-US" altLang="en-AU" sz="2000" dirty="0" err="1">
                    <a:solidFill>
                      <a:srgbClr val="FFFFFF"/>
                    </a:solidFill>
                    <a:ea typeface="ＭＳ Ｐゴシック" pitchFamily="34" charset="-128"/>
                  </a:rPr>
                  <a:t>trafficability</a:t>
                </a:r>
                <a:r>
                  <a:rPr lang="en-US" altLang="en-AU" sz="2000" dirty="0">
                    <a:solidFill>
                      <a:srgbClr val="FFFFFF"/>
                    </a:solidFill>
                    <a:ea typeface="ＭＳ Ｐゴシック" pitchFamily="34" charset="-128"/>
                  </a:rPr>
                  <a:t> </a:t>
                </a:r>
              </a:p>
              <a:p>
                <a:pPr eaLnBrk="1" hangingPunct="1">
                  <a:spcBef>
                    <a:spcPct val="50000"/>
                  </a:spcBef>
                </a:pPr>
                <a:r>
                  <a:rPr lang="en-US" altLang="en-AU" sz="2000" dirty="0" err="1">
                    <a:solidFill>
                      <a:srgbClr val="FFFFFF"/>
                    </a:solidFill>
                    <a:ea typeface="ＭＳ Ｐゴシック" pitchFamily="34" charset="-128"/>
                  </a:rPr>
                  <a:t>Optimise</a:t>
                </a:r>
                <a:r>
                  <a:rPr lang="en-US" altLang="en-AU" sz="2000" dirty="0">
                    <a:solidFill>
                      <a:srgbClr val="FFFFFF"/>
                    </a:solidFill>
                    <a:ea typeface="ＭＳ Ｐゴシック" pitchFamily="34" charset="-128"/>
                  </a:rPr>
                  <a:t> water balance through drainage if necessary </a:t>
                </a:r>
              </a:p>
              <a:p>
                <a:pPr eaLnBrk="1" hangingPunct="1">
                  <a:spcBef>
                    <a:spcPct val="50000"/>
                  </a:spcBef>
                </a:pPr>
                <a:r>
                  <a:rPr lang="en-US" altLang="en-AU" sz="2000" dirty="0">
                    <a:solidFill>
                      <a:srgbClr val="FFFFFF"/>
                    </a:solidFill>
                    <a:ea typeface="ＭＳ Ｐゴシック" pitchFamily="34" charset="-128"/>
                  </a:rPr>
                  <a:t>Improve soil structure – effective continuous pore space </a:t>
                </a:r>
              </a:p>
              <a:p>
                <a:pPr eaLnBrk="1" hangingPunct="1">
                  <a:spcBef>
                    <a:spcPct val="50000"/>
                  </a:spcBef>
                </a:pPr>
                <a:endParaRPr lang="en-US" altLang="en-AU" sz="2000" dirty="0">
                  <a:solidFill>
                    <a:srgbClr val="FFFFFF"/>
                  </a:solidFill>
                  <a:ea typeface="ＭＳ Ｐゴシック" pitchFamily="34" charset="-128"/>
                </a:endParaRPr>
              </a:p>
            </p:txBody>
          </p:sp>
        </p:grpSp>
        <p:sp>
          <p:nvSpPr>
            <p:cNvPr id="9222" name="Rectangle 6"/>
            <p:cNvSpPr>
              <a:spLocks noChangeArrowheads="1"/>
            </p:cNvSpPr>
            <p:nvPr/>
          </p:nvSpPr>
          <p:spPr bwMode="auto">
            <a:xfrm>
              <a:off x="4787900" y="4156075"/>
              <a:ext cx="3590925" cy="44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50000"/>
                </a:spcBef>
                <a:buFontTx/>
                <a:buNone/>
              </a:pPr>
              <a:r>
                <a:rPr lang="en-US" altLang="en-AU" sz="2800" b="1">
                  <a:solidFill>
                    <a:srgbClr val="FFFFFF"/>
                  </a:solidFill>
                  <a:ea typeface="ＭＳ Ｐゴシック" pitchFamily="34" charset="-128"/>
                </a:rPr>
                <a:t>Physical</a:t>
              </a:r>
            </a:p>
          </p:txBody>
        </p:sp>
      </p:grpSp>
    </p:spTree>
    <p:extLst>
      <p:ext uri="{BB962C8B-B14F-4D97-AF65-F5344CB8AC3E}">
        <p14:creationId xmlns:p14="http://schemas.microsoft.com/office/powerpoint/2010/main" val="154092857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68313" y="0"/>
            <a:ext cx="8229600" cy="1143000"/>
          </a:xfrm>
        </p:spPr>
        <p:txBody>
          <a:bodyPr/>
          <a:lstStyle/>
          <a:p>
            <a:r>
              <a:rPr lang="en-GB">
                <a:solidFill>
                  <a:srgbClr val="FFC000"/>
                </a:solidFill>
              </a:rPr>
              <a:t>Rotational Grazing</a:t>
            </a:r>
          </a:p>
        </p:txBody>
      </p:sp>
      <p:sp>
        <p:nvSpPr>
          <p:cNvPr id="37891" name="Content Placeholder 2"/>
          <p:cNvSpPr>
            <a:spLocks noGrp="1"/>
          </p:cNvSpPr>
          <p:nvPr>
            <p:ph idx="1"/>
          </p:nvPr>
        </p:nvSpPr>
        <p:spPr/>
        <p:txBody>
          <a:bodyPr/>
          <a:lstStyle/>
          <a:p>
            <a:endParaRPr lang="en-US"/>
          </a:p>
        </p:txBody>
      </p:sp>
      <p:pic>
        <p:nvPicPr>
          <p:cNvPr id="37892" name="Picture 3"/>
          <p:cNvPicPr>
            <a:picLocks noChangeAspect="1"/>
          </p:cNvPicPr>
          <p:nvPr/>
        </p:nvPicPr>
        <p:blipFill>
          <a:blip r:embed="rId2" cstate="print"/>
          <a:srcRect l="-833" b="29259"/>
          <a:stretch>
            <a:fillRect/>
          </a:stretch>
        </p:blipFill>
        <p:spPr bwMode="auto">
          <a:xfrm>
            <a:off x="0" y="981075"/>
            <a:ext cx="9113838" cy="566102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endParaRPr lang="en-US"/>
          </a:p>
        </p:txBody>
      </p:sp>
      <p:sp>
        <p:nvSpPr>
          <p:cNvPr id="38915" name="Content Placeholder 2"/>
          <p:cNvSpPr>
            <a:spLocks noGrp="1"/>
          </p:cNvSpPr>
          <p:nvPr>
            <p:ph idx="1"/>
          </p:nvPr>
        </p:nvSpPr>
        <p:spPr/>
        <p:txBody>
          <a:bodyPr/>
          <a:lstStyle/>
          <a:p>
            <a:endParaRPr lang="en-US"/>
          </a:p>
        </p:txBody>
      </p:sp>
      <p:pic>
        <p:nvPicPr>
          <p:cNvPr id="38916" name="Content Placeholder 3"/>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274638"/>
            <a:ext cx="7715250" cy="417512"/>
          </a:xfrm>
        </p:spPr>
        <p:txBody>
          <a:bodyPr/>
          <a:lstStyle/>
          <a:p>
            <a:r>
              <a:rPr lang="en-GB" sz="2000">
                <a:solidFill>
                  <a:srgbClr val="FFC000"/>
                </a:solidFill>
              </a:rPr>
              <a:t>Lamb Output Kg/ha Comparison Figures</a:t>
            </a:r>
          </a:p>
        </p:txBody>
      </p:sp>
      <p:graphicFrame>
        <p:nvGraphicFramePr>
          <p:cNvPr id="4" name="Content Placeholder 3"/>
          <p:cNvGraphicFramePr>
            <a:graphicFrameLocks noGrp="1"/>
          </p:cNvGraphicFramePr>
          <p:nvPr>
            <p:ph idx="1"/>
          </p:nvPr>
        </p:nvGraphicFramePr>
        <p:xfrm>
          <a:off x="0" y="765175"/>
          <a:ext cx="9143998" cy="5688630"/>
        </p:xfrm>
        <a:graphic>
          <a:graphicData uri="http://schemas.openxmlformats.org/drawingml/2006/table">
            <a:tbl>
              <a:tblPr/>
              <a:tblGrid>
                <a:gridCol w="386986">
                  <a:extLst>
                    <a:ext uri="{9D8B030D-6E8A-4147-A177-3AD203B41FA5}">
                      <a16:colId xmlns:a16="http://schemas.microsoft.com/office/drawing/2014/main" val="20000"/>
                    </a:ext>
                  </a:extLst>
                </a:gridCol>
                <a:gridCol w="47419">
                  <a:extLst>
                    <a:ext uri="{9D8B030D-6E8A-4147-A177-3AD203B41FA5}">
                      <a16:colId xmlns:a16="http://schemas.microsoft.com/office/drawing/2014/main" val="20001"/>
                    </a:ext>
                  </a:extLst>
                </a:gridCol>
                <a:gridCol w="47419">
                  <a:extLst>
                    <a:ext uri="{9D8B030D-6E8A-4147-A177-3AD203B41FA5}">
                      <a16:colId xmlns:a16="http://schemas.microsoft.com/office/drawing/2014/main" val="20002"/>
                    </a:ext>
                  </a:extLst>
                </a:gridCol>
                <a:gridCol w="300214">
                  <a:extLst>
                    <a:ext uri="{9D8B030D-6E8A-4147-A177-3AD203B41FA5}">
                      <a16:colId xmlns:a16="http://schemas.microsoft.com/office/drawing/2014/main" val="20003"/>
                    </a:ext>
                  </a:extLst>
                </a:gridCol>
                <a:gridCol w="1244389">
                  <a:extLst>
                    <a:ext uri="{9D8B030D-6E8A-4147-A177-3AD203B41FA5}">
                      <a16:colId xmlns:a16="http://schemas.microsoft.com/office/drawing/2014/main" val="20004"/>
                    </a:ext>
                  </a:extLst>
                </a:gridCol>
                <a:gridCol w="1173732">
                  <a:extLst>
                    <a:ext uri="{9D8B030D-6E8A-4147-A177-3AD203B41FA5}">
                      <a16:colId xmlns:a16="http://schemas.microsoft.com/office/drawing/2014/main" val="20005"/>
                    </a:ext>
                  </a:extLst>
                </a:gridCol>
                <a:gridCol w="1186489">
                  <a:extLst>
                    <a:ext uri="{9D8B030D-6E8A-4147-A177-3AD203B41FA5}">
                      <a16:colId xmlns:a16="http://schemas.microsoft.com/office/drawing/2014/main" val="20006"/>
                    </a:ext>
                  </a:extLst>
                </a:gridCol>
                <a:gridCol w="1654385">
                  <a:extLst>
                    <a:ext uri="{9D8B030D-6E8A-4147-A177-3AD203B41FA5}">
                      <a16:colId xmlns:a16="http://schemas.microsoft.com/office/drawing/2014/main" val="20007"/>
                    </a:ext>
                  </a:extLst>
                </a:gridCol>
                <a:gridCol w="1106275">
                  <a:extLst>
                    <a:ext uri="{9D8B030D-6E8A-4147-A177-3AD203B41FA5}">
                      <a16:colId xmlns:a16="http://schemas.microsoft.com/office/drawing/2014/main" val="20008"/>
                    </a:ext>
                  </a:extLst>
                </a:gridCol>
                <a:gridCol w="81965">
                  <a:extLst>
                    <a:ext uri="{9D8B030D-6E8A-4147-A177-3AD203B41FA5}">
                      <a16:colId xmlns:a16="http://schemas.microsoft.com/office/drawing/2014/main" val="20009"/>
                    </a:ext>
                  </a:extLst>
                </a:gridCol>
                <a:gridCol w="781469">
                  <a:extLst>
                    <a:ext uri="{9D8B030D-6E8A-4147-A177-3AD203B41FA5}">
                      <a16:colId xmlns:a16="http://schemas.microsoft.com/office/drawing/2014/main" val="20010"/>
                    </a:ext>
                  </a:extLst>
                </a:gridCol>
                <a:gridCol w="1133256">
                  <a:extLst>
                    <a:ext uri="{9D8B030D-6E8A-4147-A177-3AD203B41FA5}">
                      <a16:colId xmlns:a16="http://schemas.microsoft.com/office/drawing/2014/main" val="20011"/>
                    </a:ext>
                  </a:extLst>
                </a:gridCol>
              </a:tblGrid>
              <a:tr h="368348">
                <a:tc gridSpan="4">
                  <a:txBody>
                    <a:bodyPr/>
                    <a:lstStyle/>
                    <a:p>
                      <a:pPr algn="l" fontAlgn="b"/>
                      <a:endParaRPr lang="en-GB" sz="1600" b="0" i="0" u="none" strike="noStrike" dirty="0">
                        <a:solidFill>
                          <a:srgbClr val="FFC000"/>
                        </a:solidFill>
                        <a:effectLst/>
                        <a:latin typeface="Calibri" panose="020F0502020204030204" pitchFamily="34" charset="0"/>
                      </a:endParaRPr>
                    </a:p>
                  </a:txBody>
                  <a:tcPr marL="7144" marR="7144"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gridSpan="3">
                  <a:txBody>
                    <a:bodyPr/>
                    <a:lstStyle/>
                    <a:p>
                      <a:pPr algn="ctr" fontAlgn="b"/>
                      <a:r>
                        <a:rPr lang="en-GB" sz="1600" b="0" i="0" u="none" strike="noStrike" dirty="0">
                          <a:solidFill>
                            <a:srgbClr val="FFC000"/>
                          </a:solidFill>
                          <a:effectLst/>
                          <a:latin typeface="Calibri" panose="020F0502020204030204" pitchFamily="34" charset="0"/>
                        </a:rPr>
                        <a:t>Output</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gridSpan="3">
                  <a:txBody>
                    <a:bodyPr/>
                    <a:lstStyle/>
                    <a:p>
                      <a:pPr algn="ctr" fontAlgn="b"/>
                      <a:r>
                        <a:rPr lang="en-GB" sz="1600" b="0" i="0" u="none" strike="noStrike" dirty="0">
                          <a:solidFill>
                            <a:srgbClr val="FFC000"/>
                          </a:solidFill>
                          <a:effectLst/>
                          <a:latin typeface="Calibri" panose="020F0502020204030204" pitchFamily="34" charset="0"/>
                        </a:rPr>
                        <a:t>Average Weight</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pPr algn="l" fontAlgn="b"/>
                      <a:endParaRPr lang="en-GB" sz="2000" b="0" i="0" u="none" strike="noStrike" dirty="0">
                        <a:solidFill>
                          <a:srgbClr val="000000"/>
                        </a:solidFill>
                        <a:effectLst/>
                        <a:latin typeface="Calibri" panose="020F0502020204030204" pitchFamily="34" charset="0"/>
                      </a:endParaRPr>
                    </a:p>
                  </a:txBody>
                  <a:tcPr marL="7144" marR="7144"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endParaRPr lang="en-GB">
                        <a:solidFill>
                          <a:srgbClr val="FFC000"/>
                        </a:solidFill>
                      </a:endParaRPr>
                    </a:p>
                  </a:txBody>
                  <a:tcPr marL="7144" marR="7144"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2000" b="0" i="0" u="none" strike="noStrike">
                        <a:solidFill>
                          <a:srgbClr val="FFC000"/>
                        </a:solidFill>
                        <a:effectLst/>
                        <a:latin typeface="Calibri" panose="020F0502020204030204" pitchFamily="34" charset="0"/>
                      </a:endParaRPr>
                    </a:p>
                  </a:txBody>
                  <a:tcPr marL="7144" marR="7144" marT="9525" marB="0" anchor="b">
                    <a:lnL>
                      <a:noFill/>
                    </a:lnL>
                    <a:lnR>
                      <a:noFill/>
                    </a:lnR>
                    <a:lnT>
                      <a:noFill/>
                    </a:lnT>
                    <a:lnB>
                      <a:noFill/>
                    </a:lnB>
                  </a:tcPr>
                </a:tc>
                <a:extLst>
                  <a:ext uri="{0D108BD9-81ED-4DB2-BD59-A6C34878D82A}">
                    <a16:rowId xmlns:a16="http://schemas.microsoft.com/office/drawing/2014/main" val="10000"/>
                  </a:ext>
                </a:extLst>
              </a:tr>
              <a:tr h="406062">
                <a:tc gridSpan="4">
                  <a:txBody>
                    <a:bodyPr/>
                    <a:lstStyle/>
                    <a:p>
                      <a:pPr algn="l" fontAlgn="b"/>
                      <a:r>
                        <a:rPr lang="en-GB" sz="1600" b="0" i="0" u="none" strike="noStrike" dirty="0">
                          <a:solidFill>
                            <a:srgbClr val="FFC000"/>
                          </a:solidFill>
                          <a:effectLst/>
                          <a:latin typeface="Calibri" panose="020F0502020204030204" pitchFamily="34" charset="0"/>
                        </a:rPr>
                        <a:t> </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b"/>
                      <a:r>
                        <a:rPr lang="en-GB" sz="1600" b="0" i="0" u="none" strike="noStrike" dirty="0">
                          <a:solidFill>
                            <a:srgbClr val="FFC000"/>
                          </a:solidFill>
                          <a:effectLst/>
                          <a:latin typeface="Calibri" panose="020F0502020204030204" pitchFamily="34" charset="0"/>
                        </a:rPr>
                        <a:t>Numbers sold</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FFC000"/>
                          </a:solidFill>
                          <a:effectLst/>
                          <a:latin typeface="Calibri" panose="020F0502020204030204" pitchFamily="34" charset="0"/>
                        </a:rPr>
                        <a:t>Total KG sold</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FFC000"/>
                          </a:solidFill>
                          <a:effectLst/>
                          <a:latin typeface="Calibri" panose="020F0502020204030204" pitchFamily="34" charset="0"/>
                        </a:rPr>
                        <a:t>KG/ha</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err="1">
                          <a:solidFill>
                            <a:srgbClr val="FFC000"/>
                          </a:solidFill>
                          <a:effectLst/>
                          <a:latin typeface="Calibri" panose="020F0502020204030204" pitchFamily="34" charset="0"/>
                        </a:rPr>
                        <a:t>Liveweight</a:t>
                      </a:r>
                      <a:endParaRPr lang="en-GB" sz="1600" b="0" i="0" u="none" strike="noStrike" dirty="0">
                        <a:solidFill>
                          <a:srgbClr val="FFC000"/>
                        </a:solidFill>
                        <a:effectLst/>
                        <a:latin typeface="Calibri" panose="020F0502020204030204" pitchFamily="34" charset="0"/>
                      </a:endParaRP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GB" sz="1600" b="0" i="0" u="none" strike="noStrike" dirty="0">
                          <a:solidFill>
                            <a:srgbClr val="FFC000"/>
                          </a:solidFill>
                          <a:effectLst/>
                          <a:latin typeface="Calibri" panose="020F0502020204030204" pitchFamily="34" charset="0"/>
                        </a:rPr>
                        <a:t>Deadweight</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GB" sz="2000" b="0" i="0" u="none" strike="noStrike" dirty="0">
                        <a:solidFill>
                          <a:srgbClr val="000000"/>
                        </a:solidFill>
                        <a:effectLst/>
                        <a:latin typeface="Calibri" panose="020F0502020204030204" pitchFamily="34" charset="0"/>
                      </a:endParaRPr>
                    </a:p>
                  </a:txBody>
                  <a:tcPr marL="7144" marR="7144"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endParaRPr lang="en-GB" sz="1600">
                        <a:solidFill>
                          <a:srgbClr val="FFC000"/>
                        </a:solidFill>
                      </a:endParaRPr>
                    </a:p>
                  </a:txBody>
                  <a:tcPr marL="7144" marR="7144"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600" b="0" i="0" u="none" strike="noStrike" dirty="0">
                        <a:solidFill>
                          <a:srgbClr val="FFC000"/>
                        </a:solidFill>
                        <a:effectLst/>
                        <a:latin typeface="Calibri" panose="020F0502020204030204" pitchFamily="34" charset="0"/>
                      </a:endParaRPr>
                    </a:p>
                  </a:txBody>
                  <a:tcPr marL="7144" marR="7144" marT="9525" marB="0" anchor="b">
                    <a:lnL>
                      <a:noFill/>
                    </a:lnL>
                    <a:lnR>
                      <a:noFill/>
                    </a:lnR>
                    <a:lnT>
                      <a:noFill/>
                    </a:lnT>
                    <a:lnB>
                      <a:noFill/>
                    </a:lnB>
                  </a:tcPr>
                </a:tc>
                <a:extLst>
                  <a:ext uri="{0D108BD9-81ED-4DB2-BD59-A6C34878D82A}">
                    <a16:rowId xmlns:a16="http://schemas.microsoft.com/office/drawing/2014/main" val="10001"/>
                  </a:ext>
                </a:extLst>
              </a:tr>
              <a:tr h="406062">
                <a:tc gridSpan="4">
                  <a:txBody>
                    <a:bodyPr/>
                    <a:lstStyle/>
                    <a:p>
                      <a:pPr algn="r" fontAlgn="b"/>
                      <a:r>
                        <a:rPr lang="en-GB" sz="1600" b="0" i="0" u="none" strike="noStrike" dirty="0">
                          <a:solidFill>
                            <a:srgbClr val="FFC000"/>
                          </a:solidFill>
                          <a:effectLst/>
                          <a:latin typeface="Calibri" panose="020F0502020204030204" pitchFamily="34" charset="0"/>
                        </a:rPr>
                        <a:t>2014</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r" fontAlgn="b"/>
                      <a:r>
                        <a:rPr lang="en-GB" sz="1600" b="0" i="0" u="none" strike="noStrike" dirty="0">
                          <a:solidFill>
                            <a:srgbClr val="FFC000"/>
                          </a:solidFill>
                          <a:effectLst/>
                          <a:latin typeface="Calibri" panose="020F0502020204030204" pitchFamily="34" charset="0"/>
                        </a:rPr>
                        <a:t>745</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FFC000"/>
                          </a:solidFill>
                          <a:effectLst/>
                          <a:latin typeface="Calibri" panose="020F0502020204030204" pitchFamily="34" charset="0"/>
                        </a:rPr>
                        <a:t>31,253</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FFC000"/>
                          </a:solidFill>
                          <a:effectLst/>
                          <a:latin typeface="Calibri" panose="020F0502020204030204" pitchFamily="34" charset="0"/>
                        </a:rPr>
                        <a:t>390.66</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FFC000"/>
                          </a:solidFill>
                          <a:effectLst/>
                          <a:latin typeface="Calibri" panose="020F0502020204030204" pitchFamily="34" charset="0"/>
                        </a:rPr>
                        <a:t>41.95</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n-GB" sz="1600" b="0" i="0" u="none" strike="noStrike" dirty="0">
                          <a:solidFill>
                            <a:srgbClr val="FFC000"/>
                          </a:solidFill>
                          <a:effectLst/>
                          <a:latin typeface="Calibri" panose="020F0502020204030204" pitchFamily="34" charset="0"/>
                        </a:rPr>
                        <a:t>19.80</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GB" sz="2000" b="0" i="0" u="none" strike="noStrike" dirty="0">
                        <a:solidFill>
                          <a:srgbClr val="000000"/>
                        </a:solidFill>
                        <a:effectLst/>
                        <a:latin typeface="Calibri" panose="020F0502020204030204" pitchFamily="34" charset="0"/>
                      </a:endParaRPr>
                    </a:p>
                  </a:txBody>
                  <a:tcPr marL="7144" marR="7144"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endParaRPr lang="en-GB" sz="1600">
                        <a:solidFill>
                          <a:srgbClr val="FFC000"/>
                        </a:solidFill>
                      </a:endParaRPr>
                    </a:p>
                  </a:txBody>
                  <a:tcPr marL="7144" marR="7144"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600" b="0" i="0" u="none" strike="noStrike">
                        <a:solidFill>
                          <a:srgbClr val="FFC000"/>
                        </a:solidFill>
                        <a:effectLst/>
                        <a:latin typeface="Calibri" panose="020F0502020204030204" pitchFamily="34" charset="0"/>
                      </a:endParaRPr>
                    </a:p>
                  </a:txBody>
                  <a:tcPr marL="7144" marR="7144" marT="9525" marB="0" anchor="b">
                    <a:lnL>
                      <a:noFill/>
                    </a:lnL>
                    <a:lnR>
                      <a:noFill/>
                    </a:lnR>
                    <a:lnT>
                      <a:noFill/>
                    </a:lnT>
                    <a:lnB>
                      <a:noFill/>
                    </a:lnB>
                  </a:tcPr>
                </a:tc>
                <a:extLst>
                  <a:ext uri="{0D108BD9-81ED-4DB2-BD59-A6C34878D82A}">
                    <a16:rowId xmlns:a16="http://schemas.microsoft.com/office/drawing/2014/main" val="10002"/>
                  </a:ext>
                </a:extLst>
              </a:tr>
              <a:tr h="406062">
                <a:tc gridSpan="4">
                  <a:txBody>
                    <a:bodyPr/>
                    <a:lstStyle/>
                    <a:p>
                      <a:pPr algn="r" fontAlgn="b"/>
                      <a:r>
                        <a:rPr lang="en-GB" sz="1600" b="0" i="0" u="none" strike="noStrike" dirty="0">
                          <a:solidFill>
                            <a:srgbClr val="FFC000"/>
                          </a:solidFill>
                          <a:effectLst/>
                          <a:latin typeface="Calibri" panose="020F0502020204030204" pitchFamily="34" charset="0"/>
                        </a:rPr>
                        <a:t>2015</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r" fontAlgn="b"/>
                      <a:r>
                        <a:rPr lang="en-GB" sz="1600" b="0" i="0" u="none" strike="noStrike" dirty="0">
                          <a:solidFill>
                            <a:srgbClr val="FFC000"/>
                          </a:solidFill>
                          <a:effectLst/>
                          <a:latin typeface="Calibri" panose="020F0502020204030204" pitchFamily="34" charset="0"/>
                        </a:rPr>
                        <a:t>1000</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FFC000"/>
                          </a:solidFill>
                          <a:effectLst/>
                          <a:latin typeface="Calibri" panose="020F0502020204030204" pitchFamily="34" charset="0"/>
                        </a:rPr>
                        <a:t>40,928</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FFC000"/>
                          </a:solidFill>
                          <a:effectLst/>
                          <a:latin typeface="Calibri" panose="020F0502020204030204" pitchFamily="34" charset="0"/>
                        </a:rPr>
                        <a:t>629.66</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FFC000"/>
                          </a:solidFill>
                          <a:effectLst/>
                          <a:latin typeface="Calibri" panose="020F0502020204030204" pitchFamily="34" charset="0"/>
                        </a:rPr>
                        <a:t>40.92</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n-GB" sz="1600" b="0" i="0" u="none" strike="noStrike" dirty="0">
                          <a:solidFill>
                            <a:srgbClr val="FFC000"/>
                          </a:solidFill>
                          <a:effectLst/>
                          <a:latin typeface="Calibri" panose="020F0502020204030204" pitchFamily="34" charset="0"/>
                        </a:rPr>
                        <a:t>19.96</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GB" sz="2000" b="0" i="0" u="none" strike="noStrike">
                        <a:solidFill>
                          <a:srgbClr val="000000"/>
                        </a:solidFill>
                        <a:effectLst/>
                        <a:latin typeface="Calibri" panose="020F0502020204030204" pitchFamily="34" charset="0"/>
                      </a:endParaRPr>
                    </a:p>
                  </a:txBody>
                  <a:tcPr marL="7144" marR="7144"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endParaRPr lang="en-GB" sz="1600">
                        <a:solidFill>
                          <a:srgbClr val="FFC000"/>
                        </a:solidFill>
                      </a:endParaRPr>
                    </a:p>
                  </a:txBody>
                  <a:tcPr marL="7144" marR="7144"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600" b="0" i="0" u="none" strike="noStrike" dirty="0">
                        <a:solidFill>
                          <a:srgbClr val="FFC000"/>
                        </a:solidFill>
                        <a:effectLst/>
                        <a:latin typeface="Calibri" panose="020F0502020204030204" pitchFamily="34" charset="0"/>
                      </a:endParaRPr>
                    </a:p>
                  </a:txBody>
                  <a:tcPr marL="7144" marR="7144" marT="9525" marB="0" anchor="b">
                    <a:lnL>
                      <a:noFill/>
                    </a:lnL>
                    <a:lnR>
                      <a:noFill/>
                    </a:lnR>
                    <a:lnT>
                      <a:noFill/>
                    </a:lnT>
                    <a:lnB>
                      <a:noFill/>
                    </a:lnB>
                  </a:tcPr>
                </a:tc>
                <a:extLst>
                  <a:ext uri="{0D108BD9-81ED-4DB2-BD59-A6C34878D82A}">
                    <a16:rowId xmlns:a16="http://schemas.microsoft.com/office/drawing/2014/main" val="10003"/>
                  </a:ext>
                </a:extLst>
              </a:tr>
              <a:tr h="296911">
                <a:tc gridSpan="3">
                  <a:txBody>
                    <a:bodyPr/>
                    <a:lstStyle/>
                    <a:p>
                      <a:pPr algn="l" fontAlgn="b"/>
                      <a:endParaRPr lang="en-GB" sz="1600" b="0" i="0" u="none" strike="noStrike" dirty="0">
                        <a:solidFill>
                          <a:srgbClr val="FFC000"/>
                        </a:solidFill>
                        <a:effectLst/>
                        <a:latin typeface="Calibri" panose="020F0502020204030204" pitchFamily="34" charset="0"/>
                      </a:endParaRPr>
                    </a:p>
                  </a:txBody>
                  <a:tcPr marL="7144" marR="7144" marT="9525"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GB"/>
                    </a:p>
                  </a:txBody>
                  <a:tcPr/>
                </a:tc>
                <a:tc hMerge="1">
                  <a:txBody>
                    <a:bodyPr/>
                    <a:lstStyle/>
                    <a:p>
                      <a:endParaRPr lang="en-GB"/>
                    </a:p>
                  </a:txBody>
                  <a:tcPr/>
                </a:tc>
                <a:tc>
                  <a:txBody>
                    <a:bodyPr/>
                    <a:lstStyle/>
                    <a:p>
                      <a:pPr algn="l" fontAlgn="b"/>
                      <a:endParaRPr lang="en-GB" sz="1600" b="0" i="0" u="none" strike="noStrike">
                        <a:solidFill>
                          <a:srgbClr val="FFC000"/>
                        </a:solidFill>
                        <a:effectLst/>
                        <a:latin typeface="Calibri" panose="020F0502020204030204" pitchFamily="34" charset="0"/>
                      </a:endParaRPr>
                    </a:p>
                  </a:txBody>
                  <a:tcPr marL="7144" marR="7144" marT="9525" marB="0" anchor="b">
                    <a:lnL>
                      <a:noFill/>
                    </a:lnL>
                    <a:lnR>
                      <a:noFill/>
                    </a:lnR>
                    <a:lnT w="6350" cap="flat" cmpd="sng" algn="ctr">
                      <a:solidFill>
                        <a:srgbClr val="000000"/>
                      </a:solidFill>
                      <a:prstDash val="solid"/>
                      <a:round/>
                      <a:headEnd type="none" w="med" len="med"/>
                      <a:tailEnd type="none" w="med" len="med"/>
                    </a:lnT>
                    <a:lnB>
                      <a:noFill/>
                    </a:lnB>
                  </a:tcPr>
                </a:tc>
                <a:tc rowSpan="2">
                  <a:txBody>
                    <a:bodyPr/>
                    <a:lstStyle/>
                    <a:p>
                      <a:pPr algn="r" fontAlgn="b"/>
                      <a:r>
                        <a:rPr lang="en-GB" sz="1600" b="0" i="0" u="none" strike="noStrike" dirty="0">
                          <a:solidFill>
                            <a:srgbClr val="FFC000"/>
                          </a:solidFill>
                          <a:effectLst/>
                          <a:latin typeface="Calibri" panose="020F0502020204030204" pitchFamily="34" charset="0"/>
                        </a:rPr>
                        <a:t>   </a:t>
                      </a:r>
                      <a:r>
                        <a:rPr lang="en-GB" sz="1600" b="0" i="0" u="none" strike="noStrike" baseline="0" dirty="0">
                          <a:solidFill>
                            <a:srgbClr val="FFC000"/>
                          </a:solidFill>
                          <a:effectLst/>
                          <a:latin typeface="Calibri" panose="020F0502020204030204" pitchFamily="34" charset="0"/>
                        </a:rPr>
                        <a:t> +255 lambs</a:t>
                      </a:r>
                      <a:endParaRPr lang="en-GB" sz="1600" b="0" i="0" u="none" strike="noStrike" dirty="0">
                        <a:solidFill>
                          <a:srgbClr val="FFC000"/>
                        </a:solidFill>
                        <a:effectLst/>
                        <a:latin typeface="Calibri" panose="020F0502020204030204" pitchFamily="34" charset="0"/>
                      </a:endParaRPr>
                    </a:p>
                  </a:txBody>
                  <a:tcPr marL="7144" marR="7144" marT="9525" marB="0" anchor="b">
                    <a:lnL>
                      <a:noFill/>
                    </a:lnL>
                    <a:lnR>
                      <a:noFill/>
                    </a:lnR>
                    <a:lnT w="6350" cap="flat" cmpd="sng" algn="ctr">
                      <a:solidFill>
                        <a:srgbClr val="000000"/>
                      </a:solidFill>
                      <a:prstDash val="solid"/>
                      <a:round/>
                      <a:headEnd type="none" w="med" len="med"/>
                      <a:tailEnd type="none" w="med" len="med"/>
                    </a:lnT>
                    <a:lnB>
                      <a:noFill/>
                    </a:lnB>
                  </a:tcPr>
                </a:tc>
                <a:tc rowSpan="2">
                  <a:txBody>
                    <a:bodyPr/>
                    <a:lstStyle/>
                    <a:p>
                      <a:pPr algn="r" fontAlgn="b"/>
                      <a:r>
                        <a:rPr lang="en-GB" sz="1600" b="0" i="0" u="none" strike="noStrike" dirty="0">
                          <a:solidFill>
                            <a:srgbClr val="FFC000"/>
                          </a:solidFill>
                          <a:effectLst/>
                          <a:latin typeface="Calibri" panose="020F0502020204030204" pitchFamily="34" charset="0"/>
                        </a:rPr>
                        <a:t>         +9,675kg</a:t>
                      </a:r>
                    </a:p>
                  </a:txBody>
                  <a:tcPr marL="7144" marR="7144" marT="9525" marB="0" anchor="b">
                    <a:lnL>
                      <a:noFill/>
                    </a:lnL>
                    <a:lnR>
                      <a:noFill/>
                    </a:lnR>
                    <a:lnT w="6350" cap="flat" cmpd="sng" algn="ctr">
                      <a:solidFill>
                        <a:srgbClr val="000000"/>
                      </a:solidFill>
                      <a:prstDash val="solid"/>
                      <a:round/>
                      <a:headEnd type="none" w="med" len="med"/>
                      <a:tailEnd type="none" w="med" len="med"/>
                    </a:lnT>
                    <a:lnB>
                      <a:noFill/>
                    </a:lnB>
                  </a:tcPr>
                </a:tc>
                <a:tc rowSpan="2">
                  <a:txBody>
                    <a:bodyPr/>
                    <a:lstStyle/>
                    <a:p>
                      <a:pPr algn="r" fontAlgn="b"/>
                      <a:r>
                        <a:rPr lang="en-GB" sz="1600" b="0" i="0" u="none" strike="noStrike" dirty="0">
                          <a:solidFill>
                            <a:srgbClr val="FFC000"/>
                          </a:solidFill>
                          <a:effectLst/>
                          <a:latin typeface="Calibri" panose="020F0502020204030204" pitchFamily="34" charset="0"/>
                        </a:rPr>
                        <a:t>  +239kg</a:t>
                      </a:r>
                    </a:p>
                  </a:txBody>
                  <a:tcPr marL="7144" marR="7144" marT="9525" marB="0" anchor="b">
                    <a:lnL>
                      <a:noFill/>
                    </a:lnL>
                    <a:lnR>
                      <a:noFill/>
                    </a:lnR>
                    <a:lnT w="6350" cap="flat" cmpd="sng" algn="ctr">
                      <a:solidFill>
                        <a:srgbClr val="000000"/>
                      </a:solidFill>
                      <a:prstDash val="solid"/>
                      <a:round/>
                      <a:headEnd type="none" w="med" len="med"/>
                      <a:tailEnd type="none" w="med" len="med"/>
                    </a:lnT>
                    <a:lnB>
                      <a:noFill/>
                    </a:lnB>
                  </a:tcPr>
                </a:tc>
                <a:tc rowSpan="2">
                  <a:txBody>
                    <a:bodyPr/>
                    <a:lstStyle/>
                    <a:p>
                      <a:pPr algn="r"/>
                      <a:r>
                        <a:rPr lang="en-GB" sz="1600" dirty="0">
                          <a:solidFill>
                            <a:srgbClr val="FFC000"/>
                          </a:solidFill>
                        </a:rPr>
                        <a:t>                                 -1.03kg</a:t>
                      </a:r>
                    </a:p>
                  </a:txBody>
                  <a:tcPr marL="7144" marR="7144" marT="9525" marB="0" anchor="b">
                    <a:lnL>
                      <a:noFill/>
                    </a:lnL>
                    <a:lnR>
                      <a:noFill/>
                    </a:lnR>
                    <a:lnT w="6350" cap="flat" cmpd="sng" algn="ctr">
                      <a:solidFill>
                        <a:srgbClr val="000000"/>
                      </a:solidFill>
                      <a:prstDash val="solid"/>
                      <a:round/>
                      <a:headEnd type="none" w="med" len="med"/>
                      <a:tailEnd type="none" w="med" len="med"/>
                    </a:lnT>
                    <a:lnB>
                      <a:noFill/>
                    </a:lnB>
                  </a:tcPr>
                </a:tc>
                <a:tc rowSpan="2" gridSpan="2">
                  <a:txBody>
                    <a:bodyPr/>
                    <a:lstStyle/>
                    <a:p>
                      <a:pPr algn="r" fontAlgn="b"/>
                      <a:r>
                        <a:rPr lang="en-GB" sz="1600" b="0" i="0" u="none" strike="noStrike" dirty="0">
                          <a:solidFill>
                            <a:srgbClr val="FFC000"/>
                          </a:solidFill>
                          <a:effectLst/>
                          <a:latin typeface="Calibri" panose="020F0502020204030204" pitchFamily="34" charset="0"/>
                        </a:rPr>
                        <a:t>           +0.16kg</a:t>
                      </a:r>
                    </a:p>
                  </a:txBody>
                  <a:tcPr marL="7144" marR="7144" marT="9525" marB="0" anchor="b">
                    <a:lnL>
                      <a:noFill/>
                    </a:lnL>
                    <a:lnR>
                      <a:noFill/>
                    </a:lnR>
                    <a:lnT w="6350" cap="flat" cmpd="sng" algn="ctr">
                      <a:solidFill>
                        <a:srgbClr val="000000"/>
                      </a:solidFill>
                      <a:prstDash val="solid"/>
                      <a:round/>
                      <a:headEnd type="none" w="med" len="med"/>
                      <a:tailEnd type="none" w="med" len="med"/>
                    </a:lnT>
                    <a:lnB>
                      <a:noFill/>
                    </a:lnB>
                  </a:tcPr>
                </a:tc>
                <a:tc rowSpan="2" hMerge="1">
                  <a:txBody>
                    <a:bodyPr/>
                    <a:lstStyle/>
                    <a:p>
                      <a:pPr algn="l" fontAlgn="b"/>
                      <a:endParaRPr lang="en-GB" sz="2000" b="0" i="0" u="none" strike="noStrike" dirty="0">
                        <a:solidFill>
                          <a:srgbClr val="000000"/>
                        </a:solidFill>
                        <a:effectLst/>
                        <a:latin typeface="Calibri" panose="020F0502020204030204" pitchFamily="34" charset="0"/>
                      </a:endParaRPr>
                    </a:p>
                  </a:txBody>
                  <a:tcPr marL="7144" marR="7144" marT="9525" marB="0" anchor="b">
                    <a:lnL>
                      <a:noFill/>
                    </a:lnL>
                    <a:lnR>
                      <a:noFill/>
                    </a:lnR>
                    <a:lnT>
                      <a:noFill/>
                    </a:lnT>
                    <a:lnB>
                      <a:noFill/>
                    </a:lnB>
                  </a:tcPr>
                </a:tc>
                <a:tc rowSpan="2">
                  <a:txBody>
                    <a:bodyPr/>
                    <a:lstStyle/>
                    <a:p>
                      <a:endParaRPr lang="en-GB" sz="1600">
                        <a:solidFill>
                          <a:srgbClr val="FFC000"/>
                        </a:solidFill>
                      </a:endParaRPr>
                    </a:p>
                  </a:txBody>
                  <a:tcPr marL="7144" marR="7144" marT="9525" marB="0" anchor="b">
                    <a:lnL>
                      <a:noFill/>
                    </a:lnL>
                    <a:lnR>
                      <a:noFill/>
                    </a:lnR>
                    <a:lnT>
                      <a:noFill/>
                    </a:lnT>
                    <a:lnB>
                      <a:noFill/>
                    </a:lnB>
                  </a:tcPr>
                </a:tc>
                <a:tc rowSpan="2">
                  <a:txBody>
                    <a:bodyPr/>
                    <a:lstStyle/>
                    <a:p>
                      <a:pPr algn="l" fontAlgn="b"/>
                      <a:endParaRPr lang="en-GB" sz="1600" b="0" i="0" u="none" strike="noStrike">
                        <a:solidFill>
                          <a:srgbClr val="FFC000"/>
                        </a:solidFill>
                        <a:effectLst/>
                        <a:latin typeface="Calibri" panose="020F0502020204030204" pitchFamily="34" charset="0"/>
                      </a:endParaRPr>
                    </a:p>
                  </a:txBody>
                  <a:tcPr marL="7144" marR="7144" marT="9525" marB="0" anchor="b">
                    <a:lnL>
                      <a:noFill/>
                    </a:lnL>
                    <a:lnR>
                      <a:noFill/>
                    </a:lnR>
                    <a:lnT>
                      <a:noFill/>
                    </a:lnT>
                    <a:lnB>
                      <a:noFill/>
                    </a:lnB>
                  </a:tcPr>
                </a:tc>
                <a:extLst>
                  <a:ext uri="{0D108BD9-81ED-4DB2-BD59-A6C34878D82A}">
                    <a16:rowId xmlns:a16="http://schemas.microsoft.com/office/drawing/2014/main" val="10004"/>
                  </a:ext>
                </a:extLst>
              </a:tr>
              <a:tr h="399816">
                <a:tc gridSpan="3">
                  <a:txBody>
                    <a:bodyPr/>
                    <a:lstStyle/>
                    <a:p>
                      <a:pPr algn="l" fontAlgn="b"/>
                      <a:endParaRPr lang="en-GB" sz="1600" b="0" i="0" u="none" strike="noStrike">
                        <a:solidFill>
                          <a:srgbClr val="FFC000"/>
                        </a:solidFill>
                        <a:effectLst/>
                        <a:latin typeface="Calibri" panose="020F0502020204030204" pitchFamily="34" charset="0"/>
                      </a:endParaRPr>
                    </a:p>
                  </a:txBody>
                  <a:tcPr marL="7144" marR="7144" marT="9525" marB="0" anchor="b">
                    <a:lnL>
                      <a:noFill/>
                    </a:lnL>
                    <a:lnR>
                      <a:noFill/>
                    </a:lnR>
                    <a:lnT w="6350" cap="flat" cmpd="sng" algn="ctr">
                      <a:noFill/>
                      <a:prstDash val="solid"/>
                      <a:round/>
                      <a:headEnd type="none" w="med" len="med"/>
                      <a:tailEnd type="none" w="med" len="med"/>
                    </a:lnT>
                    <a:lnB>
                      <a:noFill/>
                    </a:lnB>
                  </a:tcPr>
                </a:tc>
                <a:tc hMerge="1">
                  <a:txBody>
                    <a:bodyPr/>
                    <a:lstStyle/>
                    <a:p>
                      <a:endParaRPr lang="en-GB"/>
                    </a:p>
                  </a:txBody>
                  <a:tcPr/>
                </a:tc>
                <a:tc hMerge="1">
                  <a:txBody>
                    <a:bodyPr/>
                    <a:lstStyle/>
                    <a:p>
                      <a:endParaRPr lang="en-GB"/>
                    </a:p>
                  </a:txBody>
                  <a:tcPr/>
                </a:tc>
                <a:tc>
                  <a:txBody>
                    <a:bodyPr/>
                    <a:lstStyle/>
                    <a:p>
                      <a:pPr algn="l" fontAlgn="b"/>
                      <a:endParaRPr lang="en-GB" sz="1600" b="0" i="0" u="none" strike="noStrike" dirty="0">
                        <a:solidFill>
                          <a:srgbClr val="FFC000"/>
                        </a:solidFill>
                        <a:effectLst/>
                        <a:latin typeface="Calibri" panose="020F0502020204030204" pitchFamily="34" charset="0"/>
                      </a:endParaRPr>
                    </a:p>
                  </a:txBody>
                  <a:tcPr marL="7144" marR="7144" marT="9525" marB="0" anchor="b">
                    <a:lnL>
                      <a:noFill/>
                    </a:lnL>
                    <a:lnR>
                      <a:noFill/>
                    </a:lnR>
                    <a:lnT w="6350" cap="flat" cmpd="sng" algn="ctr">
                      <a:noFill/>
                      <a:prstDash val="solid"/>
                      <a:round/>
                      <a:headEnd type="none" w="med" len="med"/>
                      <a:tailEnd type="none" w="med" len="med"/>
                    </a:lnT>
                    <a:lnB>
                      <a:noFill/>
                    </a:lnB>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5"/>
                  </a:ext>
                </a:extLst>
              </a:tr>
              <a:tr h="296911">
                <a:tc gridSpan="2">
                  <a:txBody>
                    <a:bodyPr/>
                    <a:lstStyle/>
                    <a:p>
                      <a:pPr algn="l" fontAlgn="b"/>
                      <a:endParaRPr lang="en-GB" sz="1600" b="0" i="0" u="none" strike="noStrike" dirty="0">
                        <a:solidFill>
                          <a:srgbClr val="FFC000"/>
                        </a:solidFill>
                        <a:effectLst/>
                        <a:latin typeface="Calibri" panose="020F0502020204030204" pitchFamily="34" charset="0"/>
                      </a:endParaRPr>
                    </a:p>
                  </a:txBody>
                  <a:tcPr marL="7144" marR="7144" marT="952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a:txBody>
                    <a:bodyPr/>
                    <a:lstStyle/>
                    <a:p>
                      <a:pPr algn="l" fontAlgn="b"/>
                      <a:endParaRPr lang="en-GB" sz="1600" b="0" i="0" u="none" strike="noStrike" dirty="0">
                        <a:solidFill>
                          <a:srgbClr val="FFC000"/>
                        </a:solidFill>
                        <a:effectLst/>
                        <a:latin typeface="Calibri" panose="020F0502020204030204" pitchFamily="34" charset="0"/>
                      </a:endParaRPr>
                    </a:p>
                  </a:txBody>
                  <a:tcPr marL="7144" marR="7144" marT="952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rowSpan="2" gridSpan="2">
                  <a:txBody>
                    <a:bodyPr/>
                    <a:lstStyle/>
                    <a:p>
                      <a:pPr algn="l" fontAlgn="b"/>
                      <a:r>
                        <a:rPr lang="en-GB" sz="1600" b="0" i="0" u="none" strike="noStrike" dirty="0">
                          <a:solidFill>
                            <a:srgbClr val="FFC000"/>
                          </a:solidFill>
                          <a:effectLst/>
                          <a:latin typeface="Calibri" panose="020F0502020204030204" pitchFamily="34" charset="0"/>
                        </a:rPr>
                        <a:t>Lamb sales values</a:t>
                      </a:r>
                    </a:p>
                  </a:txBody>
                  <a:tcPr marL="7144" marR="7144" marT="9525" marB="0" anchor="b">
                    <a:lnL>
                      <a:noFill/>
                    </a:lnL>
                    <a:lnR>
                      <a:noFill/>
                    </a:lnR>
                    <a:lnT>
                      <a:noFill/>
                    </a:lnT>
                    <a:lnB w="6350" cap="flat" cmpd="sng" algn="ctr">
                      <a:solidFill>
                        <a:srgbClr val="000000"/>
                      </a:solidFill>
                      <a:prstDash val="solid"/>
                      <a:round/>
                      <a:headEnd type="none" w="med" len="med"/>
                      <a:tailEnd type="none" w="med" len="med"/>
                    </a:lnB>
                  </a:tcPr>
                </a:tc>
                <a:tc rowSpan="2" hMerge="1">
                  <a:txBody>
                    <a:bodyPr/>
                    <a:lstStyle/>
                    <a:p>
                      <a:endParaRPr lang="en-GB"/>
                    </a:p>
                  </a:txBody>
                  <a:tcPr/>
                </a:tc>
                <a:tc rowSpan="2">
                  <a:txBody>
                    <a:bodyPr/>
                    <a:lstStyle/>
                    <a:p>
                      <a:pPr algn="l" fontAlgn="b"/>
                      <a:endParaRPr lang="en-GB" sz="1600" b="0" i="0" u="none" strike="noStrike" dirty="0">
                        <a:solidFill>
                          <a:srgbClr val="FFC000"/>
                        </a:solidFill>
                        <a:effectLst/>
                        <a:latin typeface="Calibri" panose="020F0502020204030204" pitchFamily="34" charset="0"/>
                      </a:endParaRPr>
                    </a:p>
                  </a:txBody>
                  <a:tcPr marL="7144" marR="7144" marT="9525" marB="0" anchor="b">
                    <a:lnL>
                      <a:noFill/>
                    </a:lnL>
                    <a:lnR>
                      <a:noFill/>
                    </a:lnR>
                    <a:lnT>
                      <a:noFill/>
                    </a:lnT>
                    <a:lnB w="6350" cap="flat" cmpd="sng" algn="ctr">
                      <a:solidFill>
                        <a:srgbClr val="000000"/>
                      </a:solidFill>
                      <a:prstDash val="solid"/>
                      <a:round/>
                      <a:headEnd type="none" w="med" len="med"/>
                      <a:tailEnd type="none" w="med" len="med"/>
                    </a:lnB>
                  </a:tcPr>
                </a:tc>
                <a:tc rowSpan="2" gridSpan="5">
                  <a:txBody>
                    <a:bodyPr/>
                    <a:lstStyle/>
                    <a:p>
                      <a:pPr algn="ctr" fontAlgn="b"/>
                      <a:r>
                        <a:rPr lang="en-GB" sz="1600" b="0" i="0" u="none" strike="noStrike" dirty="0">
                          <a:solidFill>
                            <a:srgbClr val="FFC000"/>
                          </a:solidFill>
                          <a:effectLst/>
                          <a:latin typeface="Calibri" panose="020F0502020204030204" pitchFamily="34" charset="0"/>
                        </a:rPr>
                        <a:t>Production index</a:t>
                      </a:r>
                    </a:p>
                  </a:txBody>
                  <a:tcPr marL="7144" marR="7144" marT="9525" marB="0" anchor="b">
                    <a:lnL>
                      <a:noFill/>
                    </a:lnL>
                    <a:lnR>
                      <a:noFill/>
                    </a:lnR>
                    <a:lnT>
                      <a:noFill/>
                    </a:lnT>
                    <a:lnB w="6350" cap="flat" cmpd="sng" algn="ctr">
                      <a:solidFill>
                        <a:srgbClr val="000000"/>
                      </a:solidFill>
                      <a:prstDash val="solid"/>
                      <a:round/>
                      <a:headEnd type="none" w="med" len="med"/>
                      <a:tailEnd type="none" w="med" len="med"/>
                    </a:lnB>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extLst>
                  <a:ext uri="{0D108BD9-81ED-4DB2-BD59-A6C34878D82A}">
                    <a16:rowId xmlns:a16="http://schemas.microsoft.com/office/drawing/2014/main" val="10006"/>
                  </a:ext>
                </a:extLst>
              </a:tr>
              <a:tr h="296911">
                <a:tc gridSpan="2">
                  <a:txBody>
                    <a:bodyPr/>
                    <a:lstStyle/>
                    <a:p>
                      <a:pPr algn="l" fontAlgn="b"/>
                      <a:endParaRPr lang="en-GB" sz="1600" b="0" i="0" u="none" strike="noStrike" dirty="0">
                        <a:solidFill>
                          <a:srgbClr val="FFC000"/>
                        </a:solidFill>
                        <a:effectLst/>
                        <a:latin typeface="Calibri" panose="020F0502020204030204" pitchFamily="34" charset="0"/>
                      </a:endParaRPr>
                    </a:p>
                  </a:txBody>
                  <a:tcPr marL="7144" marR="7144" marT="9525" marB="0" anchor="b">
                    <a:lnL>
                      <a:noFill/>
                    </a:lnL>
                    <a:lnR>
                      <a:noFill/>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lgn="l" fontAlgn="b"/>
                      <a:endParaRPr lang="en-GB" sz="1600" b="0" i="0" u="none" strike="noStrike" dirty="0">
                        <a:solidFill>
                          <a:srgbClr val="FFC000"/>
                        </a:solidFill>
                        <a:effectLst/>
                        <a:latin typeface="Calibri" panose="020F0502020204030204" pitchFamily="34" charset="0"/>
                      </a:endParaRPr>
                    </a:p>
                  </a:txBody>
                  <a:tcPr marL="7144" marR="7144" marT="9525" marB="0" anchor="b">
                    <a:lnL>
                      <a:noFill/>
                    </a:lnL>
                    <a:lnR>
                      <a:noFill/>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tc gridSpan="5"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10007"/>
                  </a:ext>
                </a:extLst>
              </a:tr>
              <a:tr h="805878">
                <a:tc gridSpan="4">
                  <a:txBody>
                    <a:bodyPr/>
                    <a:lstStyle/>
                    <a:p>
                      <a:pPr algn="ctr" fontAlgn="b"/>
                      <a:r>
                        <a:rPr lang="en-GB" sz="1600" b="0" i="0" u="none" strike="noStrike" dirty="0">
                          <a:solidFill>
                            <a:srgbClr val="FFC000"/>
                          </a:solidFill>
                          <a:effectLst/>
                          <a:latin typeface="Calibri" panose="020F0502020204030204" pitchFamily="34" charset="0"/>
                        </a:rPr>
                        <a:t> </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b"/>
                      <a:r>
                        <a:rPr lang="en-GB" sz="1600" b="0" i="0" u="none" strike="noStrike" dirty="0">
                          <a:solidFill>
                            <a:srgbClr val="FFC000"/>
                          </a:solidFill>
                          <a:effectLst/>
                          <a:latin typeface="Calibri" panose="020F0502020204030204" pitchFamily="34" charset="0"/>
                        </a:rPr>
                        <a:t>Total</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err="1">
                          <a:solidFill>
                            <a:srgbClr val="FFC000"/>
                          </a:solidFill>
                          <a:effectLst/>
                          <a:latin typeface="Calibri" panose="020F0502020204030204" pitchFamily="34" charset="0"/>
                        </a:rPr>
                        <a:t>av</a:t>
                      </a:r>
                      <a:r>
                        <a:rPr lang="en-GB" sz="1600" b="0" i="0" u="none" strike="noStrike" dirty="0">
                          <a:solidFill>
                            <a:srgbClr val="FFC000"/>
                          </a:solidFill>
                          <a:effectLst/>
                          <a:latin typeface="Calibri" panose="020F0502020204030204" pitchFamily="34" charset="0"/>
                        </a:rPr>
                        <a:t> per lamb</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FFC000"/>
                          </a:solidFill>
                          <a:effectLst/>
                          <a:latin typeface="Calibri" panose="020F0502020204030204" pitchFamily="34" charset="0"/>
                        </a:rPr>
                        <a:t>£/ewe </a:t>
                      </a:r>
                      <a:r>
                        <a:rPr lang="en-GB" sz="1600" b="0" i="0" u="none" strike="noStrike" dirty="0" err="1">
                          <a:solidFill>
                            <a:srgbClr val="FFC000"/>
                          </a:solidFill>
                          <a:effectLst/>
                          <a:latin typeface="Calibri" panose="020F0502020204030204" pitchFamily="34" charset="0"/>
                        </a:rPr>
                        <a:t>tupped</a:t>
                      </a:r>
                      <a:endParaRPr lang="en-GB" sz="1600" b="0" i="0" u="none" strike="noStrike" dirty="0">
                        <a:solidFill>
                          <a:srgbClr val="FFC000"/>
                        </a:solidFill>
                        <a:effectLst/>
                        <a:latin typeface="Calibri" panose="020F0502020204030204" pitchFamily="34" charset="0"/>
                      </a:endParaRP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FFC000"/>
                          </a:solidFill>
                          <a:effectLst/>
                          <a:latin typeface="Calibri" panose="020F0502020204030204" pitchFamily="34" charset="0"/>
                        </a:rPr>
                        <a:t>Kg/ewe LW</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FFC000"/>
                          </a:solidFill>
                          <a:effectLst/>
                          <a:latin typeface="Calibri" panose="020F0502020204030204" pitchFamily="34" charset="0"/>
                        </a:rPr>
                        <a:t>Kg /ewe DW</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GB" sz="1600" b="0" i="0" u="none" strike="noStrike" dirty="0">
                          <a:solidFill>
                            <a:srgbClr val="FFC000"/>
                          </a:solidFill>
                          <a:effectLst/>
                          <a:latin typeface="Calibri" panose="020F0502020204030204" pitchFamily="34" charset="0"/>
                        </a:rPr>
                        <a:t>£/ewe</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b"/>
                      <a:r>
                        <a:rPr lang="en-GB" sz="1600" b="0" i="0" u="none" strike="noStrike" dirty="0">
                          <a:solidFill>
                            <a:srgbClr val="FFC000"/>
                          </a:solidFill>
                          <a:effectLst/>
                          <a:latin typeface="Calibri" panose="020F0502020204030204" pitchFamily="34" charset="0"/>
                        </a:rPr>
                        <a:t>£/ha</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96911">
                <a:tc gridSpan="4">
                  <a:txBody>
                    <a:bodyPr/>
                    <a:lstStyle/>
                    <a:p>
                      <a:pPr algn="r" fontAlgn="b"/>
                      <a:r>
                        <a:rPr lang="en-GB" sz="1600" b="0" i="0" u="none" strike="noStrike" dirty="0">
                          <a:solidFill>
                            <a:srgbClr val="FFC000"/>
                          </a:solidFill>
                          <a:effectLst/>
                          <a:latin typeface="Calibri" panose="020F0502020204030204" pitchFamily="34" charset="0"/>
                        </a:rPr>
                        <a:t>2014</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r" fontAlgn="b"/>
                      <a:r>
                        <a:rPr lang="en-GB" sz="1600" b="0" i="0" u="none" strike="noStrike" dirty="0">
                          <a:solidFill>
                            <a:srgbClr val="FFC000"/>
                          </a:solidFill>
                          <a:effectLst/>
                          <a:latin typeface="Calibri" panose="020F0502020204030204" pitchFamily="34" charset="0"/>
                        </a:rPr>
                        <a:t>57,892</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FFC000"/>
                          </a:solidFill>
                          <a:effectLst/>
                          <a:latin typeface="Calibri" panose="020F0502020204030204" pitchFamily="34" charset="0"/>
                        </a:rPr>
                        <a:t>77.71</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FFC000"/>
                          </a:solidFill>
                          <a:effectLst/>
                          <a:latin typeface="Calibri" panose="020F0502020204030204" pitchFamily="34" charset="0"/>
                        </a:rPr>
                        <a:t>91.89</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FFC000"/>
                          </a:solidFill>
                          <a:effectLst/>
                          <a:latin typeface="Calibri" panose="020F0502020204030204" pitchFamily="34" charset="0"/>
                        </a:rPr>
                        <a:t>49.60</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FFC000"/>
                          </a:solidFill>
                          <a:effectLst/>
                          <a:latin typeface="Calibri" panose="020F0502020204030204" pitchFamily="34" charset="0"/>
                        </a:rPr>
                        <a:t>23.09</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n-GB" sz="1600" b="0" i="0" u="none" strike="noStrike" dirty="0">
                          <a:solidFill>
                            <a:srgbClr val="FFC000"/>
                          </a:solidFill>
                          <a:effectLst/>
                          <a:latin typeface="Calibri" panose="020F0502020204030204" pitchFamily="34" charset="0"/>
                        </a:rPr>
                        <a:t>91.89</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r" fontAlgn="b"/>
                      <a:r>
                        <a:rPr lang="en-GB" sz="1600" b="0" i="0" u="none" strike="noStrike" dirty="0">
                          <a:solidFill>
                            <a:srgbClr val="FFC000"/>
                          </a:solidFill>
                          <a:effectLst/>
                          <a:latin typeface="Calibri" panose="020F0502020204030204" pitchFamily="34" charset="0"/>
                        </a:rPr>
                        <a:t>723.65</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06062">
                <a:tc gridSpan="4">
                  <a:txBody>
                    <a:bodyPr/>
                    <a:lstStyle/>
                    <a:p>
                      <a:pPr algn="r" fontAlgn="b"/>
                      <a:r>
                        <a:rPr lang="en-GB" sz="1600" b="0" i="0" u="none" strike="noStrike" dirty="0">
                          <a:solidFill>
                            <a:srgbClr val="FFC000"/>
                          </a:solidFill>
                          <a:effectLst/>
                          <a:latin typeface="Calibri" panose="020F0502020204030204" pitchFamily="34" charset="0"/>
                        </a:rPr>
                        <a:t>2015</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r" fontAlgn="b"/>
                      <a:r>
                        <a:rPr lang="en-GB" sz="1600" b="0" i="0" u="none" strike="noStrike" dirty="0">
                          <a:solidFill>
                            <a:srgbClr val="FFC000"/>
                          </a:solidFill>
                          <a:effectLst/>
                          <a:latin typeface="Calibri" panose="020F0502020204030204" pitchFamily="34" charset="0"/>
                        </a:rPr>
                        <a:t>65,016</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FFC000"/>
                          </a:solidFill>
                          <a:effectLst/>
                          <a:latin typeface="Calibri" panose="020F0502020204030204" pitchFamily="34" charset="0"/>
                        </a:rPr>
                        <a:t>65,01</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FFC000"/>
                          </a:solidFill>
                          <a:effectLst/>
                          <a:latin typeface="Calibri" panose="020F0502020204030204" pitchFamily="34" charset="0"/>
                        </a:rPr>
                        <a:t>103.20</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FFC000"/>
                          </a:solidFill>
                          <a:effectLst/>
                          <a:latin typeface="Calibri" panose="020F0502020204030204" pitchFamily="34" charset="0"/>
                        </a:rPr>
                        <a:t>64.96</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FFC000"/>
                          </a:solidFill>
                          <a:effectLst/>
                          <a:latin typeface="Calibri" panose="020F0502020204030204" pitchFamily="34" charset="0"/>
                        </a:rPr>
                        <a:t>30.53</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n-GB" sz="1600" b="0" i="0" u="none" strike="noStrike" dirty="0">
                          <a:solidFill>
                            <a:srgbClr val="FFC000"/>
                          </a:solidFill>
                          <a:effectLst/>
                          <a:latin typeface="Calibri" panose="020F0502020204030204" pitchFamily="34" charset="0"/>
                        </a:rPr>
                        <a:t>103.20</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r" fontAlgn="b"/>
                      <a:r>
                        <a:rPr lang="en-GB" sz="1600" b="0" i="0" u="none" strike="noStrike" dirty="0">
                          <a:solidFill>
                            <a:srgbClr val="FFC000"/>
                          </a:solidFill>
                          <a:effectLst/>
                          <a:latin typeface="Calibri" panose="020F0502020204030204" pitchFamily="34" charset="0"/>
                        </a:rPr>
                        <a:t>1000.24</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96911">
                <a:tc>
                  <a:txBody>
                    <a:bodyPr/>
                    <a:lstStyle/>
                    <a:p>
                      <a:pPr algn="l" fontAlgn="b"/>
                      <a:endParaRPr lang="en-GB" sz="1600" b="0" i="0" u="none" strike="noStrike" dirty="0">
                        <a:solidFill>
                          <a:srgbClr val="FFC000"/>
                        </a:solidFill>
                        <a:effectLst/>
                        <a:latin typeface="Calibri" panose="020F0502020204030204" pitchFamily="34" charset="0"/>
                      </a:endParaRPr>
                    </a:p>
                  </a:txBody>
                  <a:tcPr marL="7144" marR="7144" marT="9525" marB="0" anchor="b">
                    <a:lnL>
                      <a:noFill/>
                    </a:lnL>
                    <a:lnR>
                      <a:noFill/>
                    </a:lnR>
                    <a:lnT w="6350" cap="flat" cmpd="sng" algn="ctr">
                      <a:solidFill>
                        <a:srgbClr val="000000"/>
                      </a:solidFill>
                      <a:prstDash val="solid"/>
                      <a:round/>
                      <a:headEnd type="none" w="med" len="med"/>
                      <a:tailEnd type="none" w="med" len="med"/>
                    </a:lnT>
                    <a:lnB>
                      <a:noFill/>
                    </a:lnB>
                  </a:tcPr>
                </a:tc>
                <a:tc gridSpan="3">
                  <a:txBody>
                    <a:bodyPr/>
                    <a:lstStyle/>
                    <a:p>
                      <a:pPr algn="l" fontAlgn="b"/>
                      <a:endParaRPr lang="en-GB" sz="1600" b="0" i="0" u="none" strike="noStrike" dirty="0">
                        <a:solidFill>
                          <a:srgbClr val="FFC000"/>
                        </a:solidFill>
                        <a:effectLst/>
                        <a:latin typeface="Calibri" panose="020F0502020204030204" pitchFamily="34" charset="0"/>
                      </a:endParaRPr>
                    </a:p>
                  </a:txBody>
                  <a:tcPr marL="7144" marR="7144" marT="9525"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GB"/>
                    </a:p>
                  </a:txBody>
                  <a:tcPr/>
                </a:tc>
                <a:tc hMerge="1">
                  <a:txBody>
                    <a:bodyPr/>
                    <a:lstStyle/>
                    <a:p>
                      <a:endParaRPr lang="en-GB"/>
                    </a:p>
                  </a:txBody>
                  <a:tcPr/>
                </a:tc>
                <a:tc rowSpan="2">
                  <a:txBody>
                    <a:bodyPr/>
                    <a:lstStyle/>
                    <a:p>
                      <a:pPr algn="r" fontAlgn="b"/>
                      <a:r>
                        <a:rPr lang="en-GB" sz="1600" b="0" i="0" u="none" strike="noStrike" baseline="0" dirty="0">
                          <a:solidFill>
                            <a:srgbClr val="FFC000"/>
                          </a:solidFill>
                          <a:effectLst/>
                          <a:latin typeface="Calibri" panose="020F0502020204030204" pitchFamily="34" charset="0"/>
                        </a:rPr>
                        <a:t>          +£7,124</a:t>
                      </a:r>
                      <a:endParaRPr lang="en-GB" sz="1600" b="0" i="0" u="none" strike="noStrike" dirty="0">
                        <a:solidFill>
                          <a:srgbClr val="FFC000"/>
                        </a:solidFill>
                        <a:effectLst/>
                        <a:latin typeface="Calibri" panose="020F0502020204030204" pitchFamily="34" charset="0"/>
                      </a:endParaRPr>
                    </a:p>
                  </a:txBody>
                  <a:tcPr marL="7144" marR="7144" marT="9525" marB="0" anchor="b">
                    <a:lnL>
                      <a:noFill/>
                    </a:lnL>
                    <a:lnR>
                      <a:noFill/>
                    </a:lnR>
                    <a:lnT w="6350" cap="flat" cmpd="sng" algn="ctr">
                      <a:solidFill>
                        <a:srgbClr val="000000"/>
                      </a:solidFill>
                      <a:prstDash val="solid"/>
                      <a:round/>
                      <a:headEnd type="none" w="med" len="med"/>
                      <a:tailEnd type="none" w="med" len="med"/>
                    </a:lnT>
                    <a:lnB>
                      <a:noFill/>
                    </a:lnB>
                  </a:tcPr>
                </a:tc>
                <a:tc rowSpan="2">
                  <a:txBody>
                    <a:bodyPr/>
                    <a:lstStyle/>
                    <a:p>
                      <a:pPr algn="r" fontAlgn="b"/>
                      <a:r>
                        <a:rPr lang="en-GB" sz="1600" b="0" i="0" u="none" strike="noStrike" dirty="0">
                          <a:solidFill>
                            <a:srgbClr val="FFC000"/>
                          </a:solidFill>
                          <a:effectLst/>
                          <a:latin typeface="Calibri" panose="020F0502020204030204" pitchFamily="34" charset="0"/>
                        </a:rPr>
                        <a:t>        -£12.70</a:t>
                      </a:r>
                    </a:p>
                  </a:txBody>
                  <a:tcPr marL="7144" marR="7144" marT="9525" marB="0" anchor="b">
                    <a:lnL>
                      <a:noFill/>
                    </a:lnL>
                    <a:lnR>
                      <a:noFill/>
                    </a:lnR>
                    <a:lnT w="6350" cap="flat" cmpd="sng" algn="ctr">
                      <a:solidFill>
                        <a:srgbClr val="000000"/>
                      </a:solidFill>
                      <a:prstDash val="solid"/>
                      <a:round/>
                      <a:headEnd type="none" w="med" len="med"/>
                      <a:tailEnd type="none" w="med" len="med"/>
                    </a:lnT>
                    <a:lnB>
                      <a:noFill/>
                    </a:lnB>
                  </a:tcPr>
                </a:tc>
                <a:tc rowSpan="2">
                  <a:txBody>
                    <a:bodyPr/>
                    <a:lstStyle/>
                    <a:p>
                      <a:pPr algn="r" fontAlgn="b"/>
                      <a:r>
                        <a:rPr lang="en-GB" sz="1600" b="0" i="0" u="none" strike="noStrike" dirty="0">
                          <a:solidFill>
                            <a:srgbClr val="FFC000"/>
                          </a:solidFill>
                          <a:effectLst/>
                          <a:latin typeface="Calibri" panose="020F0502020204030204" pitchFamily="34" charset="0"/>
                        </a:rPr>
                        <a:t>   +£11.31</a:t>
                      </a:r>
                    </a:p>
                  </a:txBody>
                  <a:tcPr marL="7144" marR="7144" marT="9525" marB="0" anchor="b">
                    <a:lnL>
                      <a:noFill/>
                    </a:lnL>
                    <a:lnR>
                      <a:noFill/>
                    </a:lnR>
                    <a:lnT w="6350" cap="flat" cmpd="sng" algn="ctr">
                      <a:solidFill>
                        <a:srgbClr val="000000"/>
                      </a:solidFill>
                      <a:prstDash val="solid"/>
                      <a:round/>
                      <a:headEnd type="none" w="med" len="med"/>
                      <a:tailEnd type="none" w="med" len="med"/>
                    </a:lnT>
                    <a:lnB>
                      <a:noFill/>
                    </a:lnB>
                  </a:tcPr>
                </a:tc>
                <a:tc rowSpan="2">
                  <a:txBody>
                    <a:bodyPr/>
                    <a:lstStyle/>
                    <a:p>
                      <a:pPr algn="r"/>
                      <a:r>
                        <a:rPr lang="en-GB" sz="1600" dirty="0">
                          <a:solidFill>
                            <a:srgbClr val="FFC000"/>
                          </a:solidFill>
                        </a:rPr>
                        <a:t>                              +15.36kg</a:t>
                      </a:r>
                    </a:p>
                  </a:txBody>
                  <a:tcPr marL="7144" marR="7144" marT="9525" marB="0" anchor="b">
                    <a:lnL>
                      <a:noFill/>
                    </a:lnL>
                    <a:lnR>
                      <a:noFill/>
                    </a:lnR>
                    <a:lnT w="6350" cap="flat" cmpd="sng" algn="ctr">
                      <a:solidFill>
                        <a:srgbClr val="000000"/>
                      </a:solidFill>
                      <a:prstDash val="solid"/>
                      <a:round/>
                      <a:headEnd type="none" w="med" len="med"/>
                      <a:tailEnd type="none" w="med" len="med"/>
                    </a:lnT>
                    <a:lnB>
                      <a:noFill/>
                    </a:lnB>
                  </a:tcPr>
                </a:tc>
                <a:tc rowSpan="2">
                  <a:txBody>
                    <a:bodyPr/>
                    <a:lstStyle/>
                    <a:p>
                      <a:pPr algn="r" fontAlgn="b"/>
                      <a:r>
                        <a:rPr lang="en-GB" sz="1600" b="0" i="0" u="none" strike="noStrike" dirty="0">
                          <a:solidFill>
                            <a:srgbClr val="FFC000"/>
                          </a:solidFill>
                          <a:effectLst/>
                          <a:latin typeface="Calibri" panose="020F0502020204030204" pitchFamily="34" charset="0"/>
                        </a:rPr>
                        <a:t>           +7.44kg</a:t>
                      </a:r>
                    </a:p>
                  </a:txBody>
                  <a:tcPr marL="7144" marR="7144" marT="9525" marB="0" anchor="b">
                    <a:lnL>
                      <a:noFill/>
                    </a:lnL>
                    <a:lnR>
                      <a:noFill/>
                    </a:lnR>
                    <a:lnT w="6350" cap="flat" cmpd="sng" algn="ctr">
                      <a:solidFill>
                        <a:srgbClr val="000000"/>
                      </a:solidFill>
                      <a:prstDash val="solid"/>
                      <a:round/>
                      <a:headEnd type="none" w="med" len="med"/>
                      <a:tailEnd type="none" w="med" len="med"/>
                    </a:lnT>
                    <a:lnB>
                      <a:noFill/>
                    </a:lnB>
                  </a:tcPr>
                </a:tc>
                <a:tc rowSpan="2" gridSpan="2">
                  <a:txBody>
                    <a:bodyPr/>
                    <a:lstStyle/>
                    <a:p>
                      <a:pPr algn="r" fontAlgn="b"/>
                      <a:r>
                        <a:rPr lang="en-GB" sz="1600" b="0" i="0" u="none" strike="noStrike" dirty="0">
                          <a:solidFill>
                            <a:srgbClr val="FFC000"/>
                          </a:solidFill>
                          <a:effectLst/>
                          <a:latin typeface="Calibri" panose="020F0502020204030204" pitchFamily="34" charset="0"/>
                        </a:rPr>
                        <a:t>      +11.31</a:t>
                      </a:r>
                    </a:p>
                  </a:txBody>
                  <a:tcPr marL="7144" marR="7144" marT="9525" marB="0" anchor="b">
                    <a:lnL>
                      <a:noFill/>
                    </a:lnL>
                    <a:lnR>
                      <a:noFill/>
                    </a:lnR>
                    <a:lnT w="6350" cap="flat" cmpd="sng" algn="ctr">
                      <a:solidFill>
                        <a:srgbClr val="000000"/>
                      </a:solidFill>
                      <a:prstDash val="solid"/>
                      <a:round/>
                      <a:headEnd type="none" w="med" len="med"/>
                      <a:tailEnd type="none" w="med" len="med"/>
                    </a:lnT>
                    <a:lnB>
                      <a:noFill/>
                    </a:lnB>
                  </a:tcPr>
                </a:tc>
                <a:tc rowSpan="2" hMerge="1">
                  <a:txBody>
                    <a:bodyPr/>
                    <a:lstStyle/>
                    <a:p>
                      <a:endParaRPr lang="en-GB"/>
                    </a:p>
                  </a:txBody>
                  <a:tcPr/>
                </a:tc>
                <a:tc rowSpan="2">
                  <a:txBody>
                    <a:bodyPr/>
                    <a:lstStyle/>
                    <a:p>
                      <a:pPr algn="r" fontAlgn="b"/>
                      <a:r>
                        <a:rPr lang="en-GB" sz="1600" b="0" i="0" u="none" strike="noStrike" dirty="0">
                          <a:solidFill>
                            <a:srgbClr val="FFC000"/>
                          </a:solidFill>
                          <a:effectLst/>
                          <a:latin typeface="Calibri" panose="020F0502020204030204" pitchFamily="34" charset="0"/>
                        </a:rPr>
                        <a:t>         +£276.59</a:t>
                      </a:r>
                    </a:p>
                  </a:txBody>
                  <a:tcPr marL="7144" marR="7144"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1"/>
                  </a:ext>
                </a:extLst>
              </a:tr>
              <a:tr h="399816">
                <a:tc>
                  <a:txBody>
                    <a:bodyPr/>
                    <a:lstStyle/>
                    <a:p>
                      <a:pPr algn="l" fontAlgn="b"/>
                      <a:endParaRPr lang="en-GB" sz="1600" b="0" i="0" u="none" strike="noStrike" dirty="0">
                        <a:solidFill>
                          <a:srgbClr val="FFC000"/>
                        </a:solidFill>
                        <a:effectLst/>
                        <a:latin typeface="Calibri" panose="020F0502020204030204" pitchFamily="34" charset="0"/>
                      </a:endParaRPr>
                    </a:p>
                  </a:txBody>
                  <a:tcPr marL="7144" marR="7144" marT="9525" marB="0" anchor="b">
                    <a:lnL>
                      <a:noFill/>
                    </a:lnL>
                    <a:lnR>
                      <a:noFill/>
                    </a:lnR>
                    <a:lnT w="6350" cap="flat" cmpd="sng" algn="ctr">
                      <a:noFill/>
                      <a:prstDash val="solid"/>
                      <a:round/>
                      <a:headEnd type="none" w="med" len="med"/>
                      <a:tailEnd type="none" w="med" len="med"/>
                    </a:lnT>
                    <a:lnB>
                      <a:noFill/>
                    </a:lnB>
                  </a:tcPr>
                </a:tc>
                <a:tc gridSpan="3">
                  <a:txBody>
                    <a:bodyPr/>
                    <a:lstStyle/>
                    <a:p>
                      <a:pPr algn="l" fontAlgn="b"/>
                      <a:endParaRPr lang="en-GB" sz="1600" b="0" i="0" u="none" strike="noStrike" dirty="0">
                        <a:solidFill>
                          <a:srgbClr val="FFC000"/>
                        </a:solidFill>
                        <a:effectLst/>
                        <a:latin typeface="Calibri" panose="020F0502020204030204" pitchFamily="34" charset="0"/>
                      </a:endParaRPr>
                    </a:p>
                  </a:txBody>
                  <a:tcPr marL="7144" marR="7144" marT="9525" marB="0" anchor="b">
                    <a:lnL>
                      <a:noFill/>
                    </a:lnL>
                    <a:lnR>
                      <a:noFill/>
                    </a:lnR>
                    <a:lnT w="6350" cap="flat" cmpd="sng" algn="ctr">
                      <a:noFill/>
                      <a:prstDash val="solid"/>
                      <a:round/>
                      <a:headEnd type="none" w="med" len="med"/>
                      <a:tailEnd type="none" w="med" len="med"/>
                    </a:lnT>
                    <a:lnB>
                      <a:noFill/>
                    </a:lnB>
                  </a:tcPr>
                </a:tc>
                <a:tc hMerge="1">
                  <a:txBody>
                    <a:bodyPr/>
                    <a:lstStyle/>
                    <a:p>
                      <a:endParaRPr lang="en-GB"/>
                    </a:p>
                  </a:txBody>
                  <a:tcPr/>
                </a:tc>
                <a:tc h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12"/>
                  </a:ext>
                </a:extLst>
              </a:tr>
              <a:tr h="605969">
                <a:tc gridSpan="8">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GB" sz="1600" b="0" i="0" u="none" strike="noStrike" dirty="0">
                        <a:solidFill>
                          <a:srgbClr val="FFC000"/>
                        </a:solidFill>
                        <a:effectLst/>
                        <a:latin typeface="Calibri" panose="020F0502020204030204" pitchFamily="34" charset="0"/>
                      </a:endParaRPr>
                    </a:p>
                    <a:p>
                      <a:pPr algn="l" fontAlgn="b"/>
                      <a:r>
                        <a:rPr lang="en-GB" sz="1600" b="0" i="0" u="none" strike="noStrike" dirty="0">
                          <a:solidFill>
                            <a:srgbClr val="FFC000"/>
                          </a:solidFill>
                          <a:effectLst/>
                          <a:latin typeface="Calibri" panose="020F0502020204030204" pitchFamily="34" charset="0"/>
                        </a:rPr>
                        <a:t>Based on 530 ewes and 100 ewe</a:t>
                      </a:r>
                      <a:r>
                        <a:rPr lang="en-GB" sz="1600" b="0" i="0" u="none" strike="noStrike" baseline="0" dirty="0">
                          <a:solidFill>
                            <a:srgbClr val="FFC000"/>
                          </a:solidFill>
                          <a:effectLst/>
                          <a:latin typeface="Calibri" panose="020F0502020204030204" pitchFamily="34" charset="0"/>
                        </a:rPr>
                        <a:t> lambs put to the ram</a:t>
                      </a:r>
                      <a:endParaRPr lang="en-GB" sz="1600" b="0" i="0" u="none" strike="noStrike" dirty="0">
                        <a:solidFill>
                          <a:srgbClr val="FFC000"/>
                        </a:solidFill>
                        <a:effectLst/>
                        <a:latin typeface="Calibri" panose="020F0502020204030204" pitchFamily="34" charset="0"/>
                      </a:endParaRPr>
                    </a:p>
                  </a:txBody>
                  <a:tcPr marL="7144" marR="7144" marT="9525" marB="0" anchor="b">
                    <a:lnL>
                      <a:noFill/>
                    </a:lnL>
                    <a:lnR>
                      <a:noFill/>
                    </a:lnR>
                    <a:lnT>
                      <a:noFill/>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l" fontAlgn="b"/>
                      <a:endParaRPr lang="en-GB"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GB"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endParaRPr lang="en-GB" dirty="0"/>
                    </a:p>
                  </a:txBody>
                  <a:tcPr marL="9525" marR="9525" marT="9525" marB="0" anchor="b">
                    <a:lnL>
                      <a:noFill/>
                    </a:lnL>
                    <a:lnR>
                      <a:noFill/>
                    </a:lnR>
                    <a:lnT>
                      <a:noFill/>
                    </a:lnT>
                    <a:lnB>
                      <a:noFill/>
                    </a:lnB>
                  </a:tcPr>
                </a:tc>
                <a:tc>
                  <a:txBody>
                    <a:bodyPr/>
                    <a:lstStyle/>
                    <a:p>
                      <a:pPr algn="l" fontAlgn="b"/>
                      <a:endParaRPr lang="en-GB" sz="1600" b="0" i="0" u="none" strike="noStrike" dirty="0">
                        <a:solidFill>
                          <a:srgbClr val="FFC000"/>
                        </a:solidFill>
                        <a:effectLst/>
                        <a:latin typeface="Calibri" panose="020F0502020204030204" pitchFamily="34" charset="0"/>
                      </a:endParaRPr>
                    </a:p>
                  </a:txBody>
                  <a:tcPr marL="7144" marR="7144" marT="9525" marB="0" anchor="b">
                    <a:lnL>
                      <a:noFill/>
                    </a:lnL>
                    <a:lnR>
                      <a:noFill/>
                    </a:lnR>
                    <a:lnT>
                      <a:noFill/>
                    </a:lnT>
                    <a:lnB>
                      <a:noFill/>
                    </a:lnB>
                  </a:tcPr>
                </a:tc>
                <a:tc gridSpan="2">
                  <a:txBody>
                    <a:bodyPr/>
                    <a:lstStyle/>
                    <a:p>
                      <a:pPr algn="l" fontAlgn="b"/>
                      <a:endParaRPr lang="en-GB" sz="1600" b="0" i="0" u="none" strike="noStrike" dirty="0">
                        <a:solidFill>
                          <a:srgbClr val="FFC000"/>
                        </a:solidFill>
                        <a:effectLst/>
                        <a:latin typeface="Calibri" panose="020F0502020204030204" pitchFamily="34" charset="0"/>
                      </a:endParaRPr>
                    </a:p>
                  </a:txBody>
                  <a:tcPr marL="7144" marR="7144" marT="9525" marB="0" anchor="b">
                    <a:lnL>
                      <a:noFill/>
                    </a:lnL>
                    <a:lnR>
                      <a:noFill/>
                    </a:lnR>
                    <a:lnT>
                      <a:noFill/>
                    </a:lnT>
                    <a:lnB>
                      <a:noFill/>
                    </a:lnB>
                  </a:tcPr>
                </a:tc>
                <a:tc hMerge="1">
                  <a:txBody>
                    <a:bodyPr/>
                    <a:lstStyle/>
                    <a:p>
                      <a:endParaRPr lang="en-GB"/>
                    </a:p>
                  </a:txBody>
                  <a:tcPr/>
                </a:tc>
                <a:tc>
                  <a:txBody>
                    <a:bodyPr/>
                    <a:lstStyle/>
                    <a:p>
                      <a:pPr algn="l" fontAlgn="b"/>
                      <a:endParaRPr lang="en-GB" sz="1600" b="0" i="0" u="none" strike="noStrike" dirty="0">
                        <a:solidFill>
                          <a:srgbClr val="FFC000"/>
                        </a:solidFill>
                        <a:effectLst/>
                        <a:latin typeface="Calibri" panose="020F0502020204030204" pitchFamily="34" charset="0"/>
                      </a:endParaRPr>
                    </a:p>
                  </a:txBody>
                  <a:tcPr marL="7144" marR="7144" marT="9525" marB="0" anchor="b">
                    <a:lnL>
                      <a:noFill/>
                    </a:lnL>
                    <a:lnR>
                      <a:noFill/>
                    </a:lnR>
                    <a:lnT>
                      <a:noFill/>
                    </a:lnT>
                    <a:lnB>
                      <a:noFill/>
                    </a:lnB>
                  </a:tcPr>
                </a:tc>
                <a:extLst>
                  <a:ext uri="{0D108BD9-81ED-4DB2-BD59-A6C34878D82A}">
                    <a16:rowId xmlns:a16="http://schemas.microsoft.com/office/drawing/2014/main" val="10013"/>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C:\Users\User\AppData\Local\Microsoft\Windows\Temporary Internet Files\Content.IE5\W1TTP20X\IMG_0074.JPG"/>
          <p:cNvPicPr>
            <a:picLocks noChangeAspect="1" noChangeArrowheads="1"/>
          </p:cNvPicPr>
          <p:nvPr/>
        </p:nvPicPr>
        <p:blipFill>
          <a:blip r:embed="rId2" cstate="print"/>
          <a:srcRect/>
          <a:stretch>
            <a:fillRect/>
          </a:stretch>
        </p:blipFill>
        <p:spPr bwMode="auto">
          <a:xfrm>
            <a:off x="4000500" y="0"/>
            <a:ext cx="5143500" cy="6858000"/>
          </a:xfrm>
          <a:prstGeom prst="rect">
            <a:avLst/>
          </a:prstGeom>
          <a:noFill/>
          <a:ln w="9525">
            <a:noFill/>
            <a:miter lim="800000"/>
            <a:headEnd/>
            <a:tailEnd/>
          </a:ln>
        </p:spPr>
      </p:pic>
      <p:pic>
        <p:nvPicPr>
          <p:cNvPr id="66563" name="Picture 2" descr="C:\Users\User\AppData\Local\Microsoft\Windows\Temporary Internet Files\Content.IE5\UZTHAMX0\IMG_0097[1].JPG"/>
          <p:cNvPicPr>
            <a:picLocks noChangeAspect="1" noChangeArrowheads="1"/>
          </p:cNvPicPr>
          <p:nvPr/>
        </p:nvPicPr>
        <p:blipFill>
          <a:blip r:embed="rId3" cstate="print"/>
          <a:srcRect/>
          <a:stretch>
            <a:fillRect/>
          </a:stretch>
        </p:blipFill>
        <p:spPr bwMode="auto">
          <a:xfrm>
            <a:off x="0" y="0"/>
            <a:ext cx="5143500" cy="6858000"/>
          </a:xfrm>
          <a:prstGeom prst="rect">
            <a:avLst/>
          </a:prstGeom>
          <a:noFill/>
          <a:ln w="9525">
            <a:noFill/>
            <a:miter lim="800000"/>
            <a:headEnd/>
            <a:tailEnd/>
          </a:ln>
        </p:spPr>
      </p:pic>
      <p:sp>
        <p:nvSpPr>
          <p:cNvPr id="66564" name="TextBox 3"/>
          <p:cNvSpPr txBox="1">
            <a:spLocks noChangeArrowheads="1"/>
          </p:cNvSpPr>
          <p:nvPr/>
        </p:nvSpPr>
        <p:spPr bwMode="auto">
          <a:xfrm>
            <a:off x="508000" y="508000"/>
            <a:ext cx="3213100" cy="461963"/>
          </a:xfrm>
          <a:prstGeom prst="rect">
            <a:avLst/>
          </a:prstGeom>
          <a:noFill/>
          <a:ln w="9525">
            <a:noFill/>
            <a:miter lim="800000"/>
            <a:headEnd/>
            <a:tailEnd/>
          </a:ln>
        </p:spPr>
        <p:txBody>
          <a:bodyPr wrap="none">
            <a:spAutoFit/>
          </a:bodyPr>
          <a:lstStyle/>
          <a:p>
            <a:r>
              <a:rPr lang="en-GB" b="1">
                <a:solidFill>
                  <a:srgbClr val="FFC000"/>
                </a:solidFill>
                <a:latin typeface="Arial" charset="0"/>
                <a:cs typeface="Arial" charset="0"/>
              </a:rPr>
              <a:t>Mark Roberts Powys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1"/>
          <p:cNvSpPr txBox="1">
            <a:spLocks noChangeArrowheads="1"/>
          </p:cNvSpPr>
          <p:nvPr/>
        </p:nvSpPr>
        <p:spPr bwMode="auto">
          <a:xfrm>
            <a:off x="957263" y="1001713"/>
            <a:ext cx="7654925" cy="461962"/>
          </a:xfrm>
          <a:prstGeom prst="rect">
            <a:avLst/>
          </a:prstGeom>
          <a:noFill/>
          <a:ln w="9525">
            <a:noFill/>
            <a:miter lim="800000"/>
            <a:headEnd/>
            <a:tailEnd/>
          </a:ln>
        </p:spPr>
        <p:txBody>
          <a:bodyPr wrap="none">
            <a:spAutoFit/>
          </a:bodyPr>
          <a:lstStyle/>
          <a:p>
            <a:r>
              <a:rPr lang="en-GB" b="1">
                <a:solidFill>
                  <a:srgbClr val="FFC000"/>
                </a:solidFill>
                <a:latin typeface="Arial" charset="0"/>
                <a:cs typeface="Arial" charset="0"/>
              </a:rPr>
              <a:t>Benchmarking Group plan to improve performance</a:t>
            </a:r>
          </a:p>
        </p:txBody>
      </p:sp>
      <p:sp>
        <p:nvSpPr>
          <p:cNvPr id="67587" name="TextBox 2"/>
          <p:cNvSpPr txBox="1">
            <a:spLocks noChangeArrowheads="1"/>
          </p:cNvSpPr>
          <p:nvPr/>
        </p:nvSpPr>
        <p:spPr bwMode="auto">
          <a:xfrm>
            <a:off x="957263" y="2336800"/>
            <a:ext cx="8162925" cy="3786188"/>
          </a:xfrm>
          <a:prstGeom prst="rect">
            <a:avLst/>
          </a:prstGeom>
          <a:noFill/>
          <a:ln w="9525">
            <a:noFill/>
            <a:miter lim="800000"/>
            <a:headEnd/>
            <a:tailEnd/>
          </a:ln>
        </p:spPr>
        <p:txBody>
          <a:bodyPr wrap="none">
            <a:spAutoFit/>
          </a:bodyPr>
          <a:lstStyle/>
          <a:p>
            <a:r>
              <a:rPr lang="en-GB">
                <a:solidFill>
                  <a:srgbClr val="FFC000"/>
                </a:solidFill>
                <a:latin typeface="Arial" charset="0"/>
                <a:cs typeface="Arial" charset="0"/>
              </a:rPr>
              <a:t>Rotational grazing versus Set Stocked</a:t>
            </a:r>
          </a:p>
          <a:p>
            <a:endParaRPr lang="en-GB">
              <a:solidFill>
                <a:srgbClr val="FFC000"/>
              </a:solidFill>
              <a:latin typeface="Arial" charset="0"/>
              <a:cs typeface="Arial" charset="0"/>
            </a:endParaRPr>
          </a:p>
          <a:p>
            <a:r>
              <a:rPr lang="en-GB">
                <a:solidFill>
                  <a:srgbClr val="FFC000"/>
                </a:solidFill>
                <a:latin typeface="Arial" charset="0"/>
                <a:cs typeface="Arial" charset="0"/>
              </a:rPr>
              <a:t>8 acre paddocks, one split into 4 the other as one area</a:t>
            </a:r>
          </a:p>
          <a:p>
            <a:endParaRPr lang="en-GB">
              <a:solidFill>
                <a:srgbClr val="FFC000"/>
              </a:solidFill>
              <a:latin typeface="Arial" charset="0"/>
              <a:cs typeface="Arial" charset="0"/>
            </a:endParaRPr>
          </a:p>
          <a:p>
            <a:r>
              <a:rPr lang="en-GB">
                <a:solidFill>
                  <a:srgbClr val="FFC000"/>
                </a:solidFill>
                <a:latin typeface="Arial" charset="0"/>
                <a:cs typeface="Arial" charset="0"/>
              </a:rPr>
              <a:t>Stocked with whatever number of ewes and lambs needed</a:t>
            </a:r>
          </a:p>
          <a:p>
            <a:r>
              <a:rPr lang="en-GB">
                <a:solidFill>
                  <a:srgbClr val="FFC000"/>
                </a:solidFill>
                <a:latin typeface="Arial" charset="0"/>
                <a:cs typeface="Arial" charset="0"/>
              </a:rPr>
              <a:t>to keep control of the grass (1500kgDM/ha or 4-5cm)</a:t>
            </a:r>
          </a:p>
          <a:p>
            <a:endParaRPr lang="en-GB">
              <a:solidFill>
                <a:srgbClr val="FFC000"/>
              </a:solidFill>
              <a:latin typeface="Arial" charset="0"/>
              <a:cs typeface="Arial" charset="0"/>
            </a:endParaRPr>
          </a:p>
          <a:p>
            <a:r>
              <a:rPr lang="en-GB">
                <a:solidFill>
                  <a:srgbClr val="FFC000"/>
                </a:solidFill>
                <a:latin typeface="Arial" charset="0"/>
                <a:cs typeface="Arial" charset="0"/>
              </a:rPr>
              <a:t>Grass measured weekly and stock moved or adjusted.</a:t>
            </a:r>
          </a:p>
          <a:p>
            <a:endParaRPr lang="en-GB">
              <a:solidFill>
                <a:srgbClr val="FFC000"/>
              </a:solidFill>
              <a:latin typeface="Arial" charset="0"/>
              <a:cs typeface="Arial" charset="0"/>
            </a:endParaRPr>
          </a:p>
          <a:p>
            <a:r>
              <a:rPr lang="en-GB">
                <a:solidFill>
                  <a:srgbClr val="FFC000"/>
                </a:solidFill>
                <a:latin typeface="Arial" charset="0"/>
                <a:cs typeface="Arial" charset="0"/>
              </a:rPr>
              <a:t>Performance recorded as and when convenient.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14514" y="14514"/>
          <a:ext cx="9143999" cy="683622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14514" y="0"/>
          <a:ext cx="9129486" cy="6836229"/>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016000" y="292100"/>
            <a:ext cx="3001963" cy="461963"/>
          </a:xfrm>
          <a:prstGeom prst="rect">
            <a:avLst/>
          </a:prstGeom>
          <a:noFill/>
        </p:spPr>
        <p:txBody>
          <a:bodyPr wrap="none">
            <a:spAutoFit/>
          </a:bodyPr>
          <a:lstStyle/>
          <a:p>
            <a:pPr>
              <a:defRPr/>
            </a:pPr>
            <a:r>
              <a:rPr lang="en-GB" b="1" dirty="0">
                <a:latin typeface="+mj-lt"/>
              </a:rPr>
              <a:t>Rotational Grazing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9071" y="18595"/>
          <a:ext cx="9182100" cy="6861175"/>
        </p:xfrm>
        <a:graphic>
          <a:graphicData uri="http://schemas.openxmlformats.org/drawingml/2006/chart">
            <c:chart xmlns:c="http://schemas.openxmlformats.org/drawingml/2006/chart" xmlns:r="http://schemas.openxmlformats.org/officeDocument/2006/relationships" r:id="rId2"/>
          </a:graphicData>
        </a:graphic>
      </p:graphicFrame>
      <p:sp>
        <p:nvSpPr>
          <p:cNvPr id="70659" name="TextBox 3"/>
          <p:cNvSpPr txBox="1">
            <a:spLocks noChangeArrowheads="1"/>
          </p:cNvSpPr>
          <p:nvPr/>
        </p:nvSpPr>
        <p:spPr bwMode="auto">
          <a:xfrm>
            <a:off x="812800" y="623888"/>
            <a:ext cx="1716088" cy="461962"/>
          </a:xfrm>
          <a:prstGeom prst="rect">
            <a:avLst/>
          </a:prstGeom>
          <a:noFill/>
          <a:ln w="9525">
            <a:noFill/>
            <a:miter lim="800000"/>
            <a:headEnd/>
            <a:tailEnd/>
          </a:ln>
        </p:spPr>
        <p:txBody>
          <a:bodyPr wrap="none">
            <a:spAutoFit/>
          </a:bodyPr>
          <a:lstStyle/>
          <a:p>
            <a:r>
              <a:rPr lang="en-GB" b="1"/>
              <a:t>Set Stocked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6575" y="855663"/>
            <a:ext cx="7242175" cy="585787"/>
          </a:xfrm>
          <a:prstGeom prst="rect">
            <a:avLst/>
          </a:prstGeom>
          <a:noFill/>
        </p:spPr>
        <p:txBody>
          <a:bodyPr wrap="none">
            <a:spAutoFit/>
          </a:bodyPr>
          <a:lstStyle/>
          <a:p>
            <a:pPr>
              <a:defRPr/>
            </a:pPr>
            <a:r>
              <a:rPr lang="en-GB" sz="3200" b="1" dirty="0">
                <a:solidFill>
                  <a:srgbClr val="FFC000"/>
                </a:solidFill>
                <a:latin typeface="+mj-lt"/>
              </a:rPr>
              <a:t>What does this mean economically?</a:t>
            </a:r>
          </a:p>
        </p:txBody>
      </p:sp>
      <p:sp>
        <p:nvSpPr>
          <p:cNvPr id="3" name="TextBox 2"/>
          <p:cNvSpPr txBox="1"/>
          <p:nvPr/>
        </p:nvSpPr>
        <p:spPr>
          <a:xfrm>
            <a:off x="536575" y="1639888"/>
            <a:ext cx="5664200" cy="831850"/>
          </a:xfrm>
          <a:prstGeom prst="rect">
            <a:avLst/>
          </a:prstGeom>
          <a:noFill/>
        </p:spPr>
        <p:txBody>
          <a:bodyPr wrap="none">
            <a:spAutoFit/>
          </a:bodyPr>
          <a:lstStyle/>
          <a:p>
            <a:pPr>
              <a:defRPr/>
            </a:pPr>
            <a:r>
              <a:rPr lang="en-GB" dirty="0">
                <a:solidFill>
                  <a:srgbClr val="FFC000"/>
                </a:solidFill>
                <a:latin typeface="+mj-lt"/>
              </a:rPr>
              <a:t>Grazing days is the number of days</a:t>
            </a:r>
          </a:p>
          <a:p>
            <a:pPr>
              <a:defRPr/>
            </a:pPr>
            <a:r>
              <a:rPr lang="en-GB" dirty="0">
                <a:solidFill>
                  <a:srgbClr val="FFC000"/>
                </a:solidFill>
                <a:latin typeface="+mj-lt"/>
              </a:rPr>
              <a:t> one animal could to grazed on this area</a:t>
            </a:r>
          </a:p>
        </p:txBody>
      </p:sp>
      <p:sp>
        <p:nvSpPr>
          <p:cNvPr id="4" name="TextBox 3"/>
          <p:cNvSpPr txBox="1"/>
          <p:nvPr/>
        </p:nvSpPr>
        <p:spPr>
          <a:xfrm>
            <a:off x="536575" y="2471738"/>
            <a:ext cx="7461250" cy="830262"/>
          </a:xfrm>
          <a:prstGeom prst="rect">
            <a:avLst/>
          </a:prstGeom>
          <a:noFill/>
        </p:spPr>
        <p:txBody>
          <a:bodyPr wrap="none">
            <a:spAutoFit/>
          </a:bodyPr>
          <a:lstStyle/>
          <a:p>
            <a:pPr>
              <a:defRPr/>
            </a:pPr>
            <a:r>
              <a:rPr lang="en-GB" dirty="0">
                <a:solidFill>
                  <a:srgbClr val="FFC000"/>
                </a:solidFill>
                <a:latin typeface="+mj-lt"/>
              </a:rPr>
              <a:t>Rotational grazing 3471 days, Set stocked 2743 days</a:t>
            </a:r>
          </a:p>
          <a:p>
            <a:pPr>
              <a:defRPr/>
            </a:pPr>
            <a:r>
              <a:rPr lang="en-GB" dirty="0">
                <a:solidFill>
                  <a:srgbClr val="FFC000"/>
                </a:solidFill>
                <a:latin typeface="+mj-lt"/>
              </a:rPr>
              <a:t>Difference is 728 days or nearly 2 years</a:t>
            </a:r>
          </a:p>
        </p:txBody>
      </p:sp>
      <p:sp>
        <p:nvSpPr>
          <p:cNvPr id="5" name="TextBox 4"/>
          <p:cNvSpPr txBox="1"/>
          <p:nvPr/>
        </p:nvSpPr>
        <p:spPr>
          <a:xfrm>
            <a:off x="539750" y="3314700"/>
            <a:ext cx="7239000" cy="830263"/>
          </a:xfrm>
          <a:prstGeom prst="rect">
            <a:avLst/>
          </a:prstGeom>
          <a:noFill/>
        </p:spPr>
        <p:txBody>
          <a:bodyPr wrap="none">
            <a:spAutoFit/>
          </a:bodyPr>
          <a:lstStyle/>
          <a:p>
            <a:pPr>
              <a:defRPr/>
            </a:pPr>
            <a:r>
              <a:rPr lang="en-GB" dirty="0">
                <a:solidFill>
                  <a:srgbClr val="FFC000"/>
                </a:solidFill>
                <a:latin typeface="+mj-lt"/>
              </a:rPr>
              <a:t>Weight of lambs was 32.5kg and 32.3kg</a:t>
            </a:r>
          </a:p>
          <a:p>
            <a:pPr>
              <a:defRPr/>
            </a:pPr>
            <a:r>
              <a:rPr lang="en-GB" dirty="0">
                <a:solidFill>
                  <a:srgbClr val="FFC000"/>
                </a:solidFill>
                <a:latin typeface="+mj-lt"/>
              </a:rPr>
              <a:t>Number of lambs was 165 and 108 by the 19</a:t>
            </a:r>
            <a:r>
              <a:rPr lang="en-GB" baseline="30000" dirty="0">
                <a:solidFill>
                  <a:srgbClr val="FFC000"/>
                </a:solidFill>
                <a:latin typeface="+mj-lt"/>
              </a:rPr>
              <a:t>th</a:t>
            </a:r>
            <a:r>
              <a:rPr lang="en-GB" dirty="0">
                <a:solidFill>
                  <a:srgbClr val="FFC000"/>
                </a:solidFill>
                <a:latin typeface="+mj-lt"/>
              </a:rPr>
              <a:t> June</a:t>
            </a:r>
          </a:p>
        </p:txBody>
      </p:sp>
      <p:sp>
        <p:nvSpPr>
          <p:cNvPr id="6" name="TextBox 5"/>
          <p:cNvSpPr txBox="1"/>
          <p:nvPr/>
        </p:nvSpPr>
        <p:spPr>
          <a:xfrm>
            <a:off x="536575" y="4144963"/>
            <a:ext cx="7683500" cy="831850"/>
          </a:xfrm>
          <a:prstGeom prst="rect">
            <a:avLst/>
          </a:prstGeom>
          <a:noFill/>
        </p:spPr>
        <p:txBody>
          <a:bodyPr wrap="none">
            <a:spAutoFit/>
          </a:bodyPr>
          <a:lstStyle/>
          <a:p>
            <a:pPr>
              <a:defRPr/>
            </a:pPr>
            <a:r>
              <a:rPr lang="en-GB" dirty="0">
                <a:solidFill>
                  <a:srgbClr val="FFC000"/>
                </a:solidFill>
                <a:latin typeface="+mj-lt"/>
              </a:rPr>
              <a:t>Total </a:t>
            </a:r>
            <a:r>
              <a:rPr lang="en-GB" dirty="0" err="1">
                <a:solidFill>
                  <a:srgbClr val="FFC000"/>
                </a:solidFill>
                <a:latin typeface="+mj-lt"/>
              </a:rPr>
              <a:t>kgs</a:t>
            </a:r>
            <a:r>
              <a:rPr lang="en-GB" dirty="0">
                <a:solidFill>
                  <a:srgbClr val="FFC000"/>
                </a:solidFill>
                <a:latin typeface="+mj-lt"/>
              </a:rPr>
              <a:t> carried was therefore 5362.5kg and 3488.4kg</a:t>
            </a:r>
          </a:p>
          <a:p>
            <a:pPr>
              <a:defRPr/>
            </a:pPr>
            <a:r>
              <a:rPr lang="en-GB" dirty="0">
                <a:solidFill>
                  <a:srgbClr val="FFC000"/>
                </a:solidFill>
                <a:latin typeface="+mj-lt"/>
              </a:rPr>
              <a:t>Lamb price at </a:t>
            </a:r>
            <a:r>
              <a:rPr lang="en-GB" dirty="0" err="1">
                <a:solidFill>
                  <a:srgbClr val="FFC000"/>
                </a:solidFill>
                <a:latin typeface="+mj-lt"/>
              </a:rPr>
              <a:t>Welshpool</a:t>
            </a:r>
            <a:r>
              <a:rPr lang="en-GB" dirty="0">
                <a:solidFill>
                  <a:srgbClr val="FFC000"/>
                </a:solidFill>
                <a:latin typeface="+mj-lt"/>
              </a:rPr>
              <a:t> on the day was £1.87kgLW</a:t>
            </a:r>
          </a:p>
        </p:txBody>
      </p:sp>
      <p:sp>
        <p:nvSpPr>
          <p:cNvPr id="7" name="TextBox 6"/>
          <p:cNvSpPr txBox="1"/>
          <p:nvPr/>
        </p:nvSpPr>
        <p:spPr>
          <a:xfrm>
            <a:off x="539750" y="5041900"/>
            <a:ext cx="7494588" cy="1200150"/>
          </a:xfrm>
          <a:prstGeom prst="rect">
            <a:avLst/>
          </a:prstGeom>
          <a:noFill/>
        </p:spPr>
        <p:txBody>
          <a:bodyPr wrap="none">
            <a:spAutoFit/>
          </a:bodyPr>
          <a:lstStyle/>
          <a:p>
            <a:pPr>
              <a:defRPr/>
            </a:pPr>
            <a:r>
              <a:rPr lang="en-GB" dirty="0">
                <a:solidFill>
                  <a:srgbClr val="FFC000"/>
                </a:solidFill>
                <a:latin typeface="+mj-lt"/>
              </a:rPr>
              <a:t>Value on demo area was £10,027.87 v £6523.20</a:t>
            </a:r>
          </a:p>
          <a:p>
            <a:pPr>
              <a:defRPr/>
            </a:pPr>
            <a:r>
              <a:rPr lang="en-GB" dirty="0">
                <a:solidFill>
                  <a:srgbClr val="FFC000"/>
                </a:solidFill>
                <a:latin typeface="+mj-lt"/>
              </a:rPr>
              <a:t>A difference of £3504.57 or £438.07 /acre</a:t>
            </a:r>
          </a:p>
          <a:p>
            <a:pPr>
              <a:defRPr/>
            </a:pPr>
            <a:r>
              <a:rPr lang="en-GB" dirty="0">
                <a:solidFill>
                  <a:srgbClr val="FFC000"/>
                </a:solidFill>
                <a:latin typeface="+mj-lt"/>
              </a:rPr>
              <a:t>Performance like this will save on rented land for sure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linds(horizontal)">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4375" y="1143000"/>
            <a:ext cx="7643813" cy="521493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sp>
        <p:nvSpPr>
          <p:cNvPr id="95237" name="Rectangle 5"/>
          <p:cNvSpPr>
            <a:spLocks noChangeArrowheads="1"/>
          </p:cNvSpPr>
          <p:nvPr/>
        </p:nvSpPr>
        <p:spPr bwMode="auto">
          <a:xfrm>
            <a:off x="827088" y="1412875"/>
            <a:ext cx="4572000" cy="4216539"/>
          </a:xfrm>
          <a:prstGeom prst="rect">
            <a:avLst/>
          </a:prstGeom>
          <a:noFill/>
          <a:ln w="9525">
            <a:solidFill>
              <a:srgbClr val="0070C0"/>
            </a:solidFill>
            <a:miter lim="800000"/>
            <a:headEnd/>
            <a:tailEnd/>
          </a:ln>
        </p:spPr>
        <p:txBody>
          <a:bodyPr>
            <a:spAutoFit/>
          </a:bodyPr>
          <a:lstStyle/>
          <a:p>
            <a:pPr algn="ctr"/>
            <a:r>
              <a:rPr lang="en-GB" sz="2400" b="1" dirty="0">
                <a:solidFill>
                  <a:srgbClr val="000000"/>
                </a:solidFill>
                <a:latin typeface="Calibri" pitchFamily="34" charset="0"/>
              </a:rPr>
              <a:t>Grazing</a:t>
            </a:r>
          </a:p>
          <a:p>
            <a:pPr algn="ctr"/>
            <a:endParaRPr lang="en-GB" sz="2400" b="1" dirty="0">
              <a:solidFill>
                <a:srgbClr val="000000"/>
              </a:solidFill>
              <a:latin typeface="Calibri" pitchFamily="34" charset="0"/>
            </a:endParaRPr>
          </a:p>
          <a:p>
            <a:pPr>
              <a:buClr>
                <a:srgbClr val="FFFFFF"/>
              </a:buClr>
              <a:buFont typeface="Wingdings" pitchFamily="2" charset="2"/>
              <a:buChar char="Ø"/>
            </a:pPr>
            <a:r>
              <a:rPr lang="en-GB" sz="2000" b="1" dirty="0">
                <a:latin typeface="+mj-lt"/>
              </a:rPr>
              <a:t>grazing heights / covers</a:t>
            </a:r>
          </a:p>
          <a:p>
            <a:pPr>
              <a:buClr>
                <a:srgbClr val="FFFFFF"/>
              </a:buClr>
              <a:buFont typeface="Wingdings" pitchFamily="2" charset="2"/>
              <a:buChar char="Ø"/>
            </a:pPr>
            <a:r>
              <a:rPr lang="en-GB" sz="2000" b="1" dirty="0">
                <a:latin typeface="+mj-lt"/>
              </a:rPr>
              <a:t> </a:t>
            </a:r>
          </a:p>
          <a:p>
            <a:pPr>
              <a:buClr>
                <a:srgbClr val="FFFFFF"/>
              </a:buClr>
              <a:buFont typeface="Wingdings" pitchFamily="2" charset="2"/>
              <a:buChar char="Ø"/>
            </a:pPr>
            <a:r>
              <a:rPr lang="en-GB" sz="2000" b="1" dirty="0">
                <a:latin typeface="+mj-lt"/>
              </a:rPr>
              <a:t>monitor and plan grazing</a:t>
            </a:r>
          </a:p>
          <a:p>
            <a:pPr>
              <a:buClr>
                <a:srgbClr val="FFFFFF"/>
              </a:buClr>
              <a:buFont typeface="Wingdings" pitchFamily="2" charset="2"/>
              <a:buChar char="Ø"/>
            </a:pPr>
            <a:endParaRPr lang="en-GB" sz="2000" b="1" dirty="0">
              <a:latin typeface="+mj-lt"/>
            </a:endParaRPr>
          </a:p>
          <a:p>
            <a:pPr>
              <a:buClr>
                <a:srgbClr val="FFFFFF"/>
              </a:buClr>
              <a:buFont typeface="Wingdings" pitchFamily="2" charset="2"/>
              <a:buChar char="Ø"/>
            </a:pPr>
            <a:r>
              <a:rPr lang="en-GB" sz="2000" b="1" dirty="0">
                <a:latin typeface="+mj-lt"/>
              </a:rPr>
              <a:t>be flexible (integrate grazing</a:t>
            </a:r>
          </a:p>
          <a:p>
            <a:pPr>
              <a:buClr>
                <a:srgbClr val="FFFFFF"/>
              </a:buClr>
              <a:buFont typeface="Wingdings" pitchFamily="2" charset="2"/>
              <a:buChar char="Ø"/>
            </a:pPr>
            <a:r>
              <a:rPr lang="en-GB" sz="2000" b="1" dirty="0">
                <a:latin typeface="+mj-lt"/>
              </a:rPr>
              <a:t> silage and catch crop )</a:t>
            </a:r>
          </a:p>
          <a:p>
            <a:pPr>
              <a:buClr>
                <a:srgbClr val="FFFFFF"/>
              </a:buClr>
              <a:buFont typeface="Wingdings" pitchFamily="2" charset="2"/>
              <a:buChar char="Ø"/>
            </a:pPr>
            <a:endParaRPr lang="en-GB" sz="2000" b="1" dirty="0">
              <a:latin typeface="+mj-lt"/>
            </a:endParaRPr>
          </a:p>
          <a:p>
            <a:pPr>
              <a:buClr>
                <a:srgbClr val="FFFFFF"/>
              </a:buClr>
              <a:buFont typeface="Wingdings" pitchFamily="2" charset="2"/>
              <a:buChar char="Ø"/>
            </a:pPr>
            <a:r>
              <a:rPr lang="en-GB" sz="2000" b="1" dirty="0">
                <a:latin typeface="+mj-lt"/>
              </a:rPr>
              <a:t>Mow ahead if you need to</a:t>
            </a:r>
          </a:p>
          <a:p>
            <a:pPr>
              <a:buClr>
                <a:srgbClr val="FFFFFF"/>
              </a:buClr>
              <a:buFont typeface="Wingdings" pitchFamily="2" charset="2"/>
              <a:buChar char="Ø"/>
            </a:pPr>
            <a:endParaRPr lang="en-GB" sz="2000" b="1" dirty="0">
              <a:latin typeface="+mj-lt"/>
            </a:endParaRPr>
          </a:p>
          <a:p>
            <a:pPr>
              <a:buClr>
                <a:srgbClr val="FFFFFF"/>
              </a:buClr>
              <a:buFont typeface="Wingdings" pitchFamily="2" charset="2"/>
              <a:buChar char="Ø"/>
            </a:pPr>
            <a:r>
              <a:rPr lang="en-GB" sz="2000" b="1" dirty="0">
                <a:latin typeface="+mj-lt"/>
              </a:rPr>
              <a:t>Don’t waste cheap feed</a:t>
            </a:r>
          </a:p>
          <a:p>
            <a:pPr>
              <a:buClr>
                <a:srgbClr val="FFFFFF"/>
              </a:buClr>
              <a:buFont typeface="Wingdings" pitchFamily="2" charset="2"/>
              <a:buChar char="Ø"/>
            </a:pPr>
            <a:r>
              <a:rPr lang="en-GB" sz="2000" b="1" dirty="0">
                <a:latin typeface="+mj-lt"/>
              </a:rPr>
              <a:t>and replace with expensive</a:t>
            </a:r>
          </a:p>
        </p:txBody>
      </p:sp>
      <p:sp>
        <p:nvSpPr>
          <p:cNvPr id="95238" name="TextBox 6"/>
          <p:cNvSpPr txBox="1">
            <a:spLocks noChangeArrowheads="1"/>
          </p:cNvSpPr>
          <p:nvPr/>
        </p:nvSpPr>
        <p:spPr bwMode="auto">
          <a:xfrm>
            <a:off x="1691680" y="404664"/>
            <a:ext cx="5776838" cy="523220"/>
          </a:xfrm>
          <a:prstGeom prst="rect">
            <a:avLst/>
          </a:prstGeom>
          <a:solidFill>
            <a:schemeClr val="accent2"/>
          </a:solidFill>
          <a:ln w="9525">
            <a:noFill/>
            <a:miter lim="800000"/>
            <a:headEnd/>
            <a:tailEnd/>
          </a:ln>
        </p:spPr>
        <p:txBody>
          <a:bodyPr wrap="none">
            <a:spAutoFit/>
          </a:bodyPr>
          <a:lstStyle/>
          <a:p>
            <a:r>
              <a:rPr lang="en-GB" sz="2800" b="1" dirty="0">
                <a:solidFill>
                  <a:srgbClr val="FFC000"/>
                </a:solidFill>
                <a:latin typeface="Calibri" pitchFamily="34" charset="0"/>
              </a:rPr>
              <a:t>Grass - manage it well to make it pay!</a:t>
            </a:r>
          </a:p>
        </p:txBody>
      </p:sp>
      <p:pic>
        <p:nvPicPr>
          <p:cNvPr id="8" name="Picture 1"/>
          <p:cNvPicPr>
            <a:picLocks noChangeAspect="1" noChangeArrowheads="1"/>
          </p:cNvPicPr>
          <p:nvPr/>
        </p:nvPicPr>
        <p:blipFill>
          <a:blip r:embed="rId3" cstate="print"/>
          <a:srcRect/>
          <a:stretch>
            <a:fillRect/>
          </a:stretch>
        </p:blipFill>
        <p:spPr bwMode="auto">
          <a:xfrm>
            <a:off x="5500694" y="1500174"/>
            <a:ext cx="2759064" cy="2030535"/>
          </a:xfrm>
          <a:prstGeom prst="rect">
            <a:avLst/>
          </a:prstGeom>
          <a:ln>
            <a:noFill/>
          </a:ln>
          <a:effectLst>
            <a:softEdge rad="112500"/>
          </a:effectLst>
        </p:spPr>
      </p:pic>
      <p:pic>
        <p:nvPicPr>
          <p:cNvPr id="11" name="Picture 5" descr="DSC_0293"/>
          <p:cNvPicPr>
            <a:picLocks noChangeAspect="1" noChangeArrowheads="1"/>
          </p:cNvPicPr>
          <p:nvPr/>
        </p:nvPicPr>
        <p:blipFill>
          <a:blip r:embed="rId4" cstate="print"/>
          <a:srcRect/>
          <a:stretch>
            <a:fillRect/>
          </a:stretch>
        </p:blipFill>
        <p:spPr>
          <a:xfrm>
            <a:off x="4499992" y="3788210"/>
            <a:ext cx="3701802" cy="2460761"/>
          </a:xfrm>
          <a:prstGeom prst="rect">
            <a:avLst/>
          </a:prstGeom>
          <a:noFill/>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301208"/>
            <a:ext cx="7886700" cy="1325563"/>
          </a:xfrm>
        </p:spPr>
        <p:txBody>
          <a:bodyPr/>
          <a:lstStyle/>
          <a:p>
            <a:r>
              <a:rPr lang="en-GB" dirty="0"/>
              <a:t>Know your soil</a:t>
            </a:r>
          </a:p>
        </p:txBody>
      </p:sp>
      <p:sp>
        <p:nvSpPr>
          <p:cNvPr id="3" name="Content Placeholder 2"/>
          <p:cNvSpPr>
            <a:spLocks noGrp="1"/>
          </p:cNvSpPr>
          <p:nvPr>
            <p:ph idx="1"/>
          </p:nvPr>
        </p:nvSpPr>
        <p:spPr>
          <a:xfrm>
            <a:off x="457200" y="1600200"/>
            <a:ext cx="3178696" cy="4525963"/>
          </a:xfrm>
        </p:spPr>
        <p:txBody>
          <a:bodyPr>
            <a:normAutofit/>
          </a:bodyPr>
          <a:lstStyle/>
          <a:p>
            <a:endParaRPr lang="en-GB" dirty="0"/>
          </a:p>
          <a:p>
            <a:endParaRPr lang="en-GB" dirty="0"/>
          </a:p>
          <a:p>
            <a:endParaRPr lang="en-GB" dirty="0"/>
          </a:p>
          <a:p>
            <a:endParaRPr lang="en-GB" dirty="0"/>
          </a:p>
          <a:p>
            <a:endParaRPr lang="en-GB" dirty="0"/>
          </a:p>
          <a:p>
            <a:endParaRPr lang="en-GB" dirty="0"/>
          </a:p>
          <a:p>
            <a:endParaRPr lang="en-GB" dirty="0"/>
          </a:p>
          <a:p>
            <a:pPr marL="0" indent="0">
              <a:buNone/>
            </a:pPr>
            <a:endParaRPr lang="en-GB" dirty="0"/>
          </a:p>
        </p:txBody>
      </p:sp>
      <p:pic>
        <p:nvPicPr>
          <p:cNvPr id="4" name="Picture 3" descr="C:\Documents and Settings\Elizabeth Stockdale\Local Settings\Temporary Internet Files\Content.IE5\RRGXS5LA\MP900448502[1].jpg"/>
          <p:cNvPicPr>
            <a:picLocks noChangeAspect="1" noChangeArrowheads="1"/>
          </p:cNvPicPr>
          <p:nvPr/>
        </p:nvPicPr>
        <p:blipFill>
          <a:blip r:embed="rId2" cstate="print">
            <a:extLst>
              <a:ext uri="{28A0092B-C50C-407E-A947-70E740481C1C}">
                <a14:useLocalDpi xmlns:a14="http://schemas.microsoft.com/office/drawing/2010/main" val="0"/>
              </a:ext>
            </a:extLst>
          </a:blip>
          <a:srcRect l="55000" t="28333" r="11501" b="8333"/>
          <a:stretch>
            <a:fillRect/>
          </a:stretch>
        </p:blipFill>
        <p:spPr bwMode="auto">
          <a:xfrm flipH="1">
            <a:off x="0" y="548680"/>
            <a:ext cx="1109745" cy="419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D:\Healthy grassland soils\Photos\19-08-14 Dumfries\IMG_88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228184" y="3284984"/>
            <a:ext cx="2362019" cy="210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Healthy grassland soils\Photos\19-08-14 Dumfries\IMG_88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682701" y="504831"/>
            <a:ext cx="2634719" cy="234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descr="C:\Users\User\Pictures\soiltriangle_large.jpg"/>
          <p:cNvPicPr>
            <a:picLocks noChangeAspect="1" noChangeArrowheads="1"/>
          </p:cNvPicPr>
          <p:nvPr/>
        </p:nvPicPr>
        <p:blipFill>
          <a:blip r:embed="rId5" cstate="print"/>
          <a:srcRect/>
          <a:stretch>
            <a:fillRect/>
          </a:stretch>
        </p:blipFill>
        <p:spPr bwMode="auto">
          <a:xfrm>
            <a:off x="1115616" y="980728"/>
            <a:ext cx="5196631" cy="4644608"/>
          </a:xfrm>
          <a:prstGeom prst="rect">
            <a:avLst/>
          </a:prstGeom>
          <a:noFill/>
        </p:spPr>
      </p:pic>
    </p:spTree>
    <p:extLst>
      <p:ext uri="{BB962C8B-B14F-4D97-AF65-F5344CB8AC3E}">
        <p14:creationId xmlns:p14="http://schemas.microsoft.com/office/powerpoint/2010/main" val="11088529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6" descr="IMG_1225"/>
          <p:cNvPicPr>
            <a:picLocks noChangeAspect="1" noChangeArrowheads="1"/>
          </p:cNvPicPr>
          <p:nvPr/>
        </p:nvPicPr>
        <p:blipFill>
          <a:blip r:embed="rId2" cstate="print"/>
          <a:srcRect/>
          <a:stretch>
            <a:fillRect/>
          </a:stretch>
        </p:blipFill>
        <p:spPr bwMode="auto">
          <a:xfrm>
            <a:off x="6167438" y="1989138"/>
            <a:ext cx="2976562" cy="2232025"/>
          </a:xfrm>
          <a:prstGeom prst="rect">
            <a:avLst/>
          </a:prstGeom>
          <a:noFill/>
          <a:ln w="9525">
            <a:solidFill>
              <a:schemeClr val="bg1"/>
            </a:solidFill>
            <a:miter lim="800000"/>
            <a:headEnd/>
            <a:tailEnd/>
          </a:ln>
        </p:spPr>
      </p:pic>
      <p:sp>
        <p:nvSpPr>
          <p:cNvPr id="103427" name="Title 1"/>
          <p:cNvSpPr>
            <a:spLocks noGrp="1"/>
          </p:cNvSpPr>
          <p:nvPr>
            <p:ph type="title"/>
          </p:nvPr>
        </p:nvSpPr>
        <p:spPr/>
        <p:txBody>
          <a:bodyPr/>
          <a:lstStyle/>
          <a:p>
            <a:r>
              <a:rPr lang="en-GB" altLang="en-US">
                <a:solidFill>
                  <a:srgbClr val="FFC000"/>
                </a:solidFill>
              </a:rPr>
              <a:t>Summary</a:t>
            </a:r>
          </a:p>
        </p:txBody>
      </p:sp>
      <p:sp>
        <p:nvSpPr>
          <p:cNvPr id="103428" name="TextBox 3"/>
          <p:cNvSpPr txBox="1">
            <a:spLocks noChangeArrowheads="1"/>
          </p:cNvSpPr>
          <p:nvPr/>
        </p:nvSpPr>
        <p:spPr bwMode="auto">
          <a:xfrm>
            <a:off x="323850" y="1268413"/>
            <a:ext cx="8358378" cy="3970318"/>
          </a:xfrm>
          <a:prstGeom prst="rect">
            <a:avLst/>
          </a:prstGeom>
          <a:noFill/>
          <a:ln w="9525">
            <a:noFill/>
            <a:miter lim="800000"/>
            <a:headEnd/>
            <a:tailEnd/>
          </a:ln>
        </p:spPr>
        <p:txBody>
          <a:bodyPr wrap="none">
            <a:spAutoFit/>
          </a:bodyPr>
          <a:lstStyle/>
          <a:p>
            <a:r>
              <a:rPr lang="en-GB" altLang="en-US" sz="2800" b="1" dirty="0">
                <a:solidFill>
                  <a:srgbClr val="FFC000"/>
                </a:solidFill>
              </a:rPr>
              <a:t>Stock Genetics and breed are the farmers focus</a:t>
            </a:r>
          </a:p>
          <a:p>
            <a:r>
              <a:rPr lang="en-GB" altLang="en-US" sz="2800" b="1" dirty="0">
                <a:solidFill>
                  <a:srgbClr val="FFC000"/>
                </a:solidFill>
              </a:rPr>
              <a:t>BUT they are irrelevant if there is</a:t>
            </a:r>
          </a:p>
          <a:p>
            <a:r>
              <a:rPr lang="en-GB" altLang="en-US" sz="2800" b="1" dirty="0">
                <a:solidFill>
                  <a:srgbClr val="FFC000"/>
                </a:solidFill>
              </a:rPr>
              <a:t>poor management of:</a:t>
            </a:r>
          </a:p>
          <a:p>
            <a:r>
              <a:rPr lang="en-GB" altLang="en-US" sz="2800" b="1" dirty="0">
                <a:solidFill>
                  <a:srgbClr val="FFC000"/>
                </a:solidFill>
              </a:rPr>
              <a:t>Soils</a:t>
            </a:r>
          </a:p>
          <a:p>
            <a:r>
              <a:rPr lang="en-GB" altLang="en-US" sz="2800" b="1" dirty="0">
                <a:solidFill>
                  <a:srgbClr val="FFC000"/>
                </a:solidFill>
              </a:rPr>
              <a:t>Nutrients</a:t>
            </a:r>
          </a:p>
          <a:p>
            <a:r>
              <a:rPr lang="en-GB" altLang="en-US" sz="2800" b="1" dirty="0">
                <a:solidFill>
                  <a:srgbClr val="FFC000"/>
                </a:solidFill>
              </a:rPr>
              <a:t>Grazing and Cutting management</a:t>
            </a:r>
          </a:p>
          <a:p>
            <a:endParaRPr lang="en-GB" altLang="en-US" sz="2800" b="1" dirty="0">
              <a:solidFill>
                <a:srgbClr val="FFC000"/>
              </a:solidFill>
            </a:endParaRPr>
          </a:p>
          <a:p>
            <a:r>
              <a:rPr lang="en-GB" altLang="en-US" sz="2800" b="1" dirty="0">
                <a:solidFill>
                  <a:srgbClr val="FFC000"/>
                </a:solidFill>
              </a:rPr>
              <a:t>Utilization is key but without sound</a:t>
            </a:r>
          </a:p>
          <a:p>
            <a:r>
              <a:rPr lang="en-GB" altLang="en-US" sz="2800" b="1" dirty="0">
                <a:solidFill>
                  <a:srgbClr val="FFC000"/>
                </a:solidFill>
              </a:rPr>
              <a:t>soil management it can’t be achieved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585788" y="0"/>
            <a:ext cx="8229600" cy="1143000"/>
          </a:xfrm>
        </p:spPr>
        <p:txBody>
          <a:bodyPr/>
          <a:lstStyle/>
          <a:p>
            <a:r>
              <a:rPr lang="en-GB">
                <a:solidFill>
                  <a:srgbClr val="FFC000"/>
                </a:solidFill>
              </a:rPr>
              <a:t>Summary</a:t>
            </a:r>
          </a:p>
        </p:txBody>
      </p:sp>
      <p:sp>
        <p:nvSpPr>
          <p:cNvPr id="72707" name="Content Placeholder 2"/>
          <p:cNvSpPr>
            <a:spLocks noGrp="1"/>
          </p:cNvSpPr>
          <p:nvPr>
            <p:ph idx="1"/>
          </p:nvPr>
        </p:nvSpPr>
        <p:spPr>
          <a:xfrm>
            <a:off x="585788" y="203200"/>
            <a:ext cx="8229600" cy="3524250"/>
          </a:xfrm>
        </p:spPr>
        <p:txBody>
          <a:bodyPr/>
          <a:lstStyle/>
          <a:p>
            <a:pPr>
              <a:buFontTx/>
              <a:buNone/>
            </a:pPr>
            <a:endParaRPr lang="en-GB"/>
          </a:p>
          <a:p>
            <a:r>
              <a:rPr lang="en-GB">
                <a:solidFill>
                  <a:srgbClr val="FFC000"/>
                </a:solidFill>
              </a:rPr>
              <a:t>Ryegrass and legumes are our cheapest resource</a:t>
            </a:r>
          </a:p>
          <a:p>
            <a:r>
              <a:rPr lang="en-GB">
                <a:solidFill>
                  <a:srgbClr val="FFC000"/>
                </a:solidFill>
              </a:rPr>
              <a:t>We need to Grow, Manage and Utilize them efficiently. </a:t>
            </a:r>
          </a:p>
          <a:p>
            <a:r>
              <a:rPr lang="en-GB">
                <a:solidFill>
                  <a:srgbClr val="FFC000"/>
                </a:solidFill>
              </a:rPr>
              <a:t>Key Performance Indicators prove Rotation works</a:t>
            </a:r>
          </a:p>
          <a:p>
            <a:r>
              <a:rPr lang="en-GB">
                <a:solidFill>
                  <a:srgbClr val="FFC000"/>
                </a:solidFill>
              </a:rPr>
              <a:t>Don’t waste cheaper feed and replace it with  expensive</a:t>
            </a:r>
          </a:p>
          <a:p>
            <a:r>
              <a:rPr lang="en-GB">
                <a:solidFill>
                  <a:srgbClr val="FFC000"/>
                </a:solidFill>
              </a:rPr>
              <a:t>What are you going to do ?</a:t>
            </a:r>
          </a:p>
          <a:p>
            <a:endParaRPr lang="en-GB"/>
          </a:p>
        </p:txBody>
      </p:sp>
      <p:pic>
        <p:nvPicPr>
          <p:cNvPr id="4" name="Picture 6" descr="MMj02827530000[1]"/>
          <p:cNvPicPr>
            <a:picLocks noChangeAspect="1" noChangeArrowheads="1" noCrop="1"/>
          </p:cNvPicPr>
          <p:nvPr/>
        </p:nvPicPr>
        <p:blipFill>
          <a:blip r:embed="rId2" cstate="print"/>
          <a:srcRect/>
          <a:stretch>
            <a:fillRect/>
          </a:stretch>
        </p:blipFill>
        <p:spPr bwMode="auto">
          <a:xfrm>
            <a:off x="250825" y="5638800"/>
            <a:ext cx="1219200" cy="1219200"/>
          </a:xfrm>
          <a:prstGeom prst="rect">
            <a:avLst/>
          </a:prstGeom>
          <a:noFill/>
          <a:ln w="9525">
            <a:noFill/>
            <a:miter lim="800000"/>
            <a:headEnd/>
            <a:tailEnd/>
          </a:ln>
        </p:spPr>
      </p:pic>
      <p:pic>
        <p:nvPicPr>
          <p:cNvPr id="5" name="Picture 8" descr="MMj02827430000[1]"/>
          <p:cNvPicPr>
            <a:picLocks noChangeAspect="1" noChangeArrowheads="1" noCrop="1"/>
          </p:cNvPicPr>
          <p:nvPr/>
        </p:nvPicPr>
        <p:blipFill>
          <a:blip r:embed="rId3" cstate="print"/>
          <a:srcRect/>
          <a:stretch>
            <a:fillRect/>
          </a:stretch>
        </p:blipFill>
        <p:spPr bwMode="auto">
          <a:xfrm>
            <a:off x="2843213" y="5638800"/>
            <a:ext cx="1219200" cy="1219200"/>
          </a:xfrm>
          <a:prstGeom prst="rect">
            <a:avLst/>
          </a:prstGeom>
          <a:noFill/>
          <a:ln w="9525">
            <a:noFill/>
            <a:miter lim="800000"/>
            <a:headEnd/>
            <a:tailEnd/>
          </a:ln>
        </p:spPr>
      </p:pic>
      <p:pic>
        <p:nvPicPr>
          <p:cNvPr id="6" name="Picture 7" descr="MMj02827470000[1]"/>
          <p:cNvPicPr>
            <a:picLocks noChangeAspect="1" noChangeArrowheads="1" noCrop="1"/>
          </p:cNvPicPr>
          <p:nvPr/>
        </p:nvPicPr>
        <p:blipFill>
          <a:blip r:embed="rId4" cstate="print"/>
          <a:srcRect/>
          <a:stretch>
            <a:fillRect/>
          </a:stretch>
        </p:blipFill>
        <p:spPr bwMode="auto">
          <a:xfrm>
            <a:off x="5508625" y="5638800"/>
            <a:ext cx="1219200" cy="1219200"/>
          </a:xfrm>
          <a:prstGeom prst="rect">
            <a:avLst/>
          </a:prstGeom>
          <a:noFill/>
          <a:ln w="9525">
            <a:noFill/>
            <a:miter lim="800000"/>
            <a:headEnd/>
            <a:tailEnd/>
          </a:ln>
        </p:spPr>
      </p:pic>
      <p:pic>
        <p:nvPicPr>
          <p:cNvPr id="7" name="Picture 9" descr="MMj02827360000[1]"/>
          <p:cNvPicPr>
            <a:picLocks noChangeAspect="1" noChangeArrowheads="1" noCrop="1"/>
          </p:cNvPicPr>
          <p:nvPr/>
        </p:nvPicPr>
        <p:blipFill>
          <a:blip r:embed="rId5" cstate="print"/>
          <a:srcRect/>
          <a:stretch>
            <a:fillRect/>
          </a:stretch>
        </p:blipFill>
        <p:spPr bwMode="auto">
          <a:xfrm>
            <a:off x="7596188" y="5638800"/>
            <a:ext cx="1219200" cy="1219200"/>
          </a:xfrm>
          <a:prstGeom prst="rect">
            <a:avLst/>
          </a:prstGeom>
          <a:noFill/>
          <a:ln w="9525">
            <a:noFill/>
            <a:miter lim="800000"/>
            <a:headEnd/>
            <a:tailEnd/>
          </a:ln>
        </p:spPr>
      </p:pic>
      <p:sp>
        <p:nvSpPr>
          <p:cNvPr id="72712" name="Rectangle 7"/>
          <p:cNvSpPr>
            <a:spLocks noChangeArrowheads="1"/>
          </p:cNvSpPr>
          <p:nvPr/>
        </p:nvSpPr>
        <p:spPr bwMode="auto">
          <a:xfrm>
            <a:off x="4284663" y="5661025"/>
            <a:ext cx="935037" cy="1016000"/>
          </a:xfrm>
          <a:prstGeom prst="rect">
            <a:avLst/>
          </a:prstGeom>
          <a:noFill/>
          <a:ln w="9525">
            <a:noFill/>
            <a:miter lim="800000"/>
            <a:headEnd/>
            <a:tailEnd/>
          </a:ln>
        </p:spPr>
        <p:txBody>
          <a:bodyPr>
            <a:spAutoFit/>
          </a:bodyPr>
          <a:lstStyle/>
          <a:p>
            <a:r>
              <a:rPr lang="en-GB" sz="6000" b="1">
                <a:solidFill>
                  <a:srgbClr val="FFC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585788" y="0"/>
            <a:ext cx="8229600" cy="1143000"/>
          </a:xfrm>
        </p:spPr>
        <p:txBody>
          <a:bodyPr/>
          <a:lstStyle/>
          <a:p>
            <a:r>
              <a:rPr lang="en-GB">
                <a:solidFill>
                  <a:srgbClr val="FFC000"/>
                </a:solidFill>
              </a:rPr>
              <a:t>Summary</a:t>
            </a:r>
          </a:p>
        </p:txBody>
      </p:sp>
      <p:sp>
        <p:nvSpPr>
          <p:cNvPr id="72707" name="Content Placeholder 2"/>
          <p:cNvSpPr>
            <a:spLocks noGrp="1"/>
          </p:cNvSpPr>
          <p:nvPr>
            <p:ph idx="1"/>
          </p:nvPr>
        </p:nvSpPr>
        <p:spPr>
          <a:xfrm>
            <a:off x="585788" y="203200"/>
            <a:ext cx="8229600" cy="3524250"/>
          </a:xfrm>
        </p:spPr>
        <p:txBody>
          <a:bodyPr/>
          <a:lstStyle/>
          <a:p>
            <a:pPr>
              <a:buFontTx/>
              <a:buNone/>
            </a:pPr>
            <a:endParaRPr lang="en-GB"/>
          </a:p>
          <a:p>
            <a:r>
              <a:rPr lang="en-GB">
                <a:solidFill>
                  <a:srgbClr val="FFC000"/>
                </a:solidFill>
              </a:rPr>
              <a:t>Ryegrass and legumes are our cheapest resource</a:t>
            </a:r>
          </a:p>
          <a:p>
            <a:r>
              <a:rPr lang="en-GB">
                <a:solidFill>
                  <a:srgbClr val="FFC000"/>
                </a:solidFill>
              </a:rPr>
              <a:t>We need to Grow, Manage and Utilize them efficiently. </a:t>
            </a:r>
          </a:p>
          <a:p>
            <a:r>
              <a:rPr lang="en-GB">
                <a:solidFill>
                  <a:srgbClr val="FFC000"/>
                </a:solidFill>
              </a:rPr>
              <a:t>Key Performance Indicators prove Rotation works</a:t>
            </a:r>
          </a:p>
          <a:p>
            <a:r>
              <a:rPr lang="en-GB">
                <a:solidFill>
                  <a:srgbClr val="FFC000"/>
                </a:solidFill>
              </a:rPr>
              <a:t>Don’t waste cheaper feed and replace it with  expensive</a:t>
            </a:r>
          </a:p>
          <a:p>
            <a:r>
              <a:rPr lang="en-GB">
                <a:solidFill>
                  <a:srgbClr val="FFC000"/>
                </a:solidFill>
              </a:rPr>
              <a:t>What are you going to do ?</a:t>
            </a:r>
          </a:p>
          <a:p>
            <a:endParaRPr lang="en-GB"/>
          </a:p>
        </p:txBody>
      </p:sp>
      <p:pic>
        <p:nvPicPr>
          <p:cNvPr id="4" name="Picture 6" descr="MMj02827530000[1]"/>
          <p:cNvPicPr>
            <a:picLocks noChangeAspect="1" noChangeArrowheads="1" noCrop="1"/>
          </p:cNvPicPr>
          <p:nvPr/>
        </p:nvPicPr>
        <p:blipFill>
          <a:blip r:embed="rId2" cstate="print"/>
          <a:srcRect/>
          <a:stretch>
            <a:fillRect/>
          </a:stretch>
        </p:blipFill>
        <p:spPr bwMode="auto">
          <a:xfrm>
            <a:off x="250825" y="5638800"/>
            <a:ext cx="1219200" cy="1219200"/>
          </a:xfrm>
          <a:prstGeom prst="rect">
            <a:avLst/>
          </a:prstGeom>
          <a:noFill/>
          <a:ln w="9525">
            <a:noFill/>
            <a:miter lim="800000"/>
            <a:headEnd/>
            <a:tailEnd/>
          </a:ln>
        </p:spPr>
      </p:pic>
      <p:pic>
        <p:nvPicPr>
          <p:cNvPr id="5" name="Picture 8" descr="MMj02827430000[1]"/>
          <p:cNvPicPr>
            <a:picLocks noChangeAspect="1" noChangeArrowheads="1" noCrop="1"/>
          </p:cNvPicPr>
          <p:nvPr/>
        </p:nvPicPr>
        <p:blipFill>
          <a:blip r:embed="rId3" cstate="print"/>
          <a:srcRect/>
          <a:stretch>
            <a:fillRect/>
          </a:stretch>
        </p:blipFill>
        <p:spPr bwMode="auto">
          <a:xfrm>
            <a:off x="2843213" y="5638800"/>
            <a:ext cx="1219200" cy="1219200"/>
          </a:xfrm>
          <a:prstGeom prst="rect">
            <a:avLst/>
          </a:prstGeom>
          <a:noFill/>
          <a:ln w="9525">
            <a:noFill/>
            <a:miter lim="800000"/>
            <a:headEnd/>
            <a:tailEnd/>
          </a:ln>
        </p:spPr>
      </p:pic>
      <p:pic>
        <p:nvPicPr>
          <p:cNvPr id="6" name="Picture 7" descr="MMj02827470000[1]"/>
          <p:cNvPicPr>
            <a:picLocks noChangeAspect="1" noChangeArrowheads="1" noCrop="1"/>
          </p:cNvPicPr>
          <p:nvPr/>
        </p:nvPicPr>
        <p:blipFill>
          <a:blip r:embed="rId4" cstate="print"/>
          <a:srcRect/>
          <a:stretch>
            <a:fillRect/>
          </a:stretch>
        </p:blipFill>
        <p:spPr bwMode="auto">
          <a:xfrm>
            <a:off x="5508625" y="5638800"/>
            <a:ext cx="1219200" cy="1219200"/>
          </a:xfrm>
          <a:prstGeom prst="rect">
            <a:avLst/>
          </a:prstGeom>
          <a:noFill/>
          <a:ln w="9525">
            <a:noFill/>
            <a:miter lim="800000"/>
            <a:headEnd/>
            <a:tailEnd/>
          </a:ln>
        </p:spPr>
      </p:pic>
      <p:pic>
        <p:nvPicPr>
          <p:cNvPr id="7" name="Picture 9" descr="MMj02827360000[1]"/>
          <p:cNvPicPr>
            <a:picLocks noChangeAspect="1" noChangeArrowheads="1" noCrop="1"/>
          </p:cNvPicPr>
          <p:nvPr/>
        </p:nvPicPr>
        <p:blipFill>
          <a:blip r:embed="rId5" cstate="print"/>
          <a:srcRect/>
          <a:stretch>
            <a:fillRect/>
          </a:stretch>
        </p:blipFill>
        <p:spPr bwMode="auto">
          <a:xfrm>
            <a:off x="7596188" y="5638800"/>
            <a:ext cx="1219200" cy="1219200"/>
          </a:xfrm>
          <a:prstGeom prst="rect">
            <a:avLst/>
          </a:prstGeom>
          <a:noFill/>
          <a:ln w="9525">
            <a:noFill/>
            <a:miter lim="800000"/>
            <a:headEnd/>
            <a:tailEnd/>
          </a:ln>
        </p:spPr>
      </p:pic>
      <p:sp>
        <p:nvSpPr>
          <p:cNvPr id="72712" name="Rectangle 7"/>
          <p:cNvSpPr>
            <a:spLocks noChangeArrowheads="1"/>
          </p:cNvSpPr>
          <p:nvPr/>
        </p:nvSpPr>
        <p:spPr bwMode="auto">
          <a:xfrm>
            <a:off x="4284663" y="5661025"/>
            <a:ext cx="935037" cy="1016000"/>
          </a:xfrm>
          <a:prstGeom prst="rect">
            <a:avLst/>
          </a:prstGeom>
          <a:noFill/>
          <a:ln w="9525">
            <a:noFill/>
            <a:miter lim="800000"/>
            <a:headEnd/>
            <a:tailEnd/>
          </a:ln>
        </p:spPr>
        <p:txBody>
          <a:bodyPr>
            <a:spAutoFit/>
          </a:bodyPr>
          <a:lstStyle/>
          <a:p>
            <a:r>
              <a:rPr lang="en-GB" sz="6000" b="1">
                <a:solidFill>
                  <a:srgbClr val="FFC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C:\Users\Ruth\AppData\Local\Microsoft\Windows\Temporary Internet Files\Content.IE5\C22JK27P\MP90044669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9617" y="0"/>
            <a:ext cx="386476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38497" y="2142309"/>
            <a:ext cx="1195251" cy="5016758"/>
          </a:xfrm>
          <a:prstGeom prst="rect">
            <a:avLst/>
          </a:prstGeom>
          <a:noFill/>
        </p:spPr>
        <p:txBody>
          <a:bodyPr wrap="square" rtlCol="0">
            <a:spAutoFit/>
          </a:bodyPr>
          <a:lstStyle/>
          <a:p>
            <a:r>
              <a:rPr lang="en-GB" sz="3200" dirty="0">
                <a:solidFill>
                  <a:prstClr val="black"/>
                </a:solidFill>
              </a:rPr>
              <a:t>pH</a:t>
            </a:r>
          </a:p>
          <a:p>
            <a:r>
              <a:rPr lang="en-GB" sz="3200" dirty="0">
                <a:solidFill>
                  <a:prstClr val="black"/>
                </a:solidFill>
              </a:rPr>
              <a:t>P</a:t>
            </a:r>
          </a:p>
          <a:p>
            <a:r>
              <a:rPr lang="en-GB" sz="3200" dirty="0">
                <a:solidFill>
                  <a:prstClr val="black"/>
                </a:solidFill>
              </a:rPr>
              <a:t>K </a:t>
            </a:r>
          </a:p>
          <a:p>
            <a:r>
              <a:rPr lang="en-GB" sz="3200" dirty="0">
                <a:solidFill>
                  <a:prstClr val="black"/>
                </a:solidFill>
              </a:rPr>
              <a:t>Mg</a:t>
            </a:r>
          </a:p>
          <a:p>
            <a:endParaRPr lang="en-GB" sz="3200" dirty="0">
              <a:solidFill>
                <a:prstClr val="black"/>
              </a:solidFill>
            </a:endParaRPr>
          </a:p>
          <a:p>
            <a:r>
              <a:rPr lang="en-GB" sz="3200" dirty="0">
                <a:solidFill>
                  <a:prstClr val="black"/>
                </a:solidFill>
              </a:rPr>
              <a:t>OM</a:t>
            </a:r>
          </a:p>
          <a:p>
            <a:endParaRPr lang="en-GB" sz="3200" dirty="0">
              <a:solidFill>
                <a:prstClr val="black"/>
              </a:solidFill>
            </a:endParaRPr>
          </a:p>
          <a:p>
            <a:r>
              <a:rPr lang="en-GB" sz="3200" dirty="0">
                <a:solidFill>
                  <a:prstClr val="black"/>
                </a:solidFill>
              </a:rPr>
              <a:t>  +</a:t>
            </a:r>
          </a:p>
          <a:p>
            <a:endParaRPr lang="en-GB" sz="3200" dirty="0">
              <a:solidFill>
                <a:prstClr val="black"/>
              </a:solidFill>
            </a:endParaRPr>
          </a:p>
          <a:p>
            <a:endParaRPr lang="en-GB" sz="3200" dirty="0">
              <a:solidFill>
                <a:prstClr val="black"/>
              </a:solidFill>
            </a:endParaRPr>
          </a:p>
        </p:txBody>
      </p:sp>
    </p:spTree>
    <p:extLst>
      <p:ext uri="{BB962C8B-B14F-4D97-AF65-F5344CB8AC3E}">
        <p14:creationId xmlns:p14="http://schemas.microsoft.com/office/powerpoint/2010/main" val="1890619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C:\Users\Ruth\AppData\Local\Microsoft\Windows\Temporary Internet Files\Low\Content.IE5\EHTRBPGN\Worth preserving OF Cover[1].JPG"/>
          <p:cNvPicPr>
            <a:picLocks noChangeAspect="1" noChangeArrowheads="1"/>
          </p:cNvPicPr>
          <p:nvPr/>
        </p:nvPicPr>
        <p:blipFill>
          <a:blip r:embed="rId3" cstate="print"/>
          <a:srcRect t="24964" r="14210" b="-11"/>
          <a:stretch>
            <a:fillRect/>
          </a:stretch>
        </p:blipFill>
        <p:spPr bwMode="auto">
          <a:xfrm>
            <a:off x="1439652" y="908720"/>
            <a:ext cx="2970330" cy="4896544"/>
          </a:xfrm>
          <a:prstGeom prst="rect">
            <a:avLst/>
          </a:prstGeom>
          <a:ln>
            <a:noFill/>
          </a:ln>
          <a:effectLst>
            <a:softEdge rad="112500"/>
          </a:effectLst>
        </p:spPr>
      </p:pic>
      <p:sp>
        <p:nvSpPr>
          <p:cNvPr id="9219" name="Content Placeholder 4"/>
          <p:cNvSpPr>
            <a:spLocks noGrp="1"/>
          </p:cNvSpPr>
          <p:nvPr>
            <p:ph sz="half" idx="2"/>
          </p:nvPr>
        </p:nvSpPr>
        <p:spPr>
          <a:xfrm>
            <a:off x="4629150" y="908052"/>
            <a:ext cx="3028950" cy="5218113"/>
          </a:xfrm>
        </p:spPr>
        <p:txBody>
          <a:bodyPr>
            <a:normAutofit lnSpcReduction="10000"/>
          </a:bodyPr>
          <a:lstStyle/>
          <a:p>
            <a:pPr>
              <a:buFontTx/>
              <a:buNone/>
            </a:pPr>
            <a:r>
              <a:rPr lang="en-GB" altLang="en-US" b="1"/>
              <a:t>SOIL LIFE </a:t>
            </a:r>
          </a:p>
          <a:p>
            <a:r>
              <a:rPr lang="en-GB" altLang="en-US"/>
              <a:t>There is lots of it</a:t>
            </a:r>
          </a:p>
          <a:p>
            <a:r>
              <a:rPr lang="en-GB" altLang="en-US"/>
              <a:t>Very species rich – still more to find and  identify </a:t>
            </a:r>
          </a:p>
          <a:p>
            <a:r>
              <a:rPr lang="en-GB" altLang="en-US"/>
              <a:t>Hangs out in hot spots</a:t>
            </a:r>
          </a:p>
          <a:p>
            <a:r>
              <a:rPr lang="en-GB" altLang="en-US"/>
              <a:t>High proportion dormancy</a:t>
            </a:r>
          </a:p>
          <a:p>
            <a:r>
              <a:rPr lang="en-GB" altLang="en-US"/>
              <a:t>Specialists – but lots of shared roles</a:t>
            </a:r>
          </a:p>
          <a:p>
            <a:endParaRPr lang="en-GB" altLang="en-US"/>
          </a:p>
        </p:txBody>
      </p:sp>
    </p:spTree>
    <p:extLst>
      <p:ext uri="{BB962C8B-B14F-4D97-AF65-F5344CB8AC3E}">
        <p14:creationId xmlns:p14="http://schemas.microsoft.com/office/powerpoint/2010/main" val="968038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2Living Organis...                                             0000004FZip 100                        AB89E6C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2007" y="0"/>
            <a:ext cx="3378994"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1314450" y="6461127"/>
            <a:ext cx="6515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AU" altLang="en-US" sz="2000" i="1">
                <a:solidFill>
                  <a:prstClr val="black"/>
                </a:solidFill>
                <a:latin typeface="Helvetica" panose="020B0604020202020204" pitchFamily="34" charset="0"/>
              </a:rPr>
              <a:t>Source:     </a:t>
            </a:r>
            <a:r>
              <a:rPr lang="en-AU" altLang="en-US" sz="2000">
                <a:solidFill>
                  <a:prstClr val="black"/>
                </a:solidFill>
                <a:latin typeface="Helvetica" panose="020B0604020202020204" pitchFamily="34" charset="0"/>
              </a:rPr>
              <a:t>Molloy, L.</a:t>
            </a:r>
            <a:r>
              <a:rPr lang="en-AU" altLang="en-US" sz="2000" i="1">
                <a:solidFill>
                  <a:prstClr val="black"/>
                </a:solidFill>
                <a:latin typeface="Helvetica" panose="020B0604020202020204" pitchFamily="34" charset="0"/>
              </a:rPr>
              <a:t> </a:t>
            </a:r>
            <a:r>
              <a:rPr lang="en-AU" altLang="en-US" sz="2000">
                <a:solidFill>
                  <a:prstClr val="black"/>
                </a:solidFill>
                <a:latin typeface="Helvetica" panose="020B0604020202020204" pitchFamily="34" charset="0"/>
              </a:rPr>
              <a:t>(1988)</a:t>
            </a:r>
            <a:r>
              <a:rPr lang="en-AU" altLang="en-US" sz="2000" i="1">
                <a:solidFill>
                  <a:prstClr val="black"/>
                </a:solidFill>
                <a:latin typeface="Helvetica" panose="020B0604020202020204" pitchFamily="34" charset="0"/>
              </a:rPr>
              <a:t> </a:t>
            </a:r>
            <a:r>
              <a:rPr lang="en-AU" altLang="en-US" sz="2000">
                <a:solidFill>
                  <a:prstClr val="black"/>
                </a:solidFill>
                <a:latin typeface="Helvetica" panose="020B0604020202020204" pitchFamily="34" charset="0"/>
              </a:rPr>
              <a:t>Soils in the New Zealand Landscape.</a:t>
            </a:r>
          </a:p>
        </p:txBody>
      </p:sp>
      <p:pic>
        <p:nvPicPr>
          <p:cNvPr id="21508" name="Picture 4" descr="&#10;Teeming life1                                                  0000004FZip 100                        AB89E6C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0"/>
            <a:ext cx="33337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950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6" descr="nematodes"/>
          <p:cNvPicPr>
            <a:picLocks noChangeAspect="1" noChangeArrowheads="1"/>
          </p:cNvPicPr>
          <p:nvPr/>
        </p:nvPicPr>
        <p:blipFill>
          <a:blip r:embed="rId3" cstate="print">
            <a:lum bright="36000"/>
            <a:extLst>
              <a:ext uri="{28A0092B-C50C-407E-A947-70E740481C1C}">
                <a14:useLocalDpi xmlns:a14="http://schemas.microsoft.com/office/drawing/2010/main" val="0"/>
              </a:ext>
            </a:extLst>
          </a:blip>
          <a:srcRect/>
          <a:stretch>
            <a:fillRect/>
          </a:stretch>
        </p:blipFill>
        <p:spPr bwMode="auto">
          <a:xfrm>
            <a:off x="4086226" y="4797427"/>
            <a:ext cx="773906"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56" descr="collembola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6226" y="3644902"/>
            <a:ext cx="664369"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8" descr="protozoan3"/>
          <p:cNvPicPr>
            <a:picLocks noChangeAspect="1" noChangeArrowheads="1"/>
          </p:cNvPicPr>
          <p:nvPr/>
        </p:nvPicPr>
        <p:blipFill>
          <a:blip r:embed="rId5" cstate="print">
            <a:lum bright="4000"/>
            <a:extLst>
              <a:ext uri="{28A0092B-C50C-407E-A947-70E740481C1C}">
                <a14:useLocalDpi xmlns:a14="http://schemas.microsoft.com/office/drawing/2010/main" val="0"/>
              </a:ext>
            </a:extLst>
          </a:blip>
          <a:srcRect/>
          <a:stretch>
            <a:fillRect/>
          </a:stretch>
        </p:blipFill>
        <p:spPr bwMode="auto">
          <a:xfrm>
            <a:off x="4086226" y="1916113"/>
            <a:ext cx="731044"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descr="fungal hyphae"/>
          <p:cNvPicPr>
            <a:picLocks noChangeAspect="1" noChangeArrowheads="1"/>
          </p:cNvPicPr>
          <p:nvPr/>
        </p:nvPicPr>
        <p:blipFill>
          <a:blip r:embed="rId6" cstate="print">
            <a:lum bright="14000"/>
            <a:extLst>
              <a:ext uri="{28A0092B-C50C-407E-A947-70E740481C1C}">
                <a14:useLocalDpi xmlns:a14="http://schemas.microsoft.com/office/drawing/2010/main" val="0"/>
              </a:ext>
            </a:extLst>
          </a:blip>
          <a:srcRect/>
          <a:stretch>
            <a:fillRect/>
          </a:stretch>
        </p:blipFill>
        <p:spPr bwMode="auto">
          <a:xfrm>
            <a:off x="3059906" y="5229225"/>
            <a:ext cx="6477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30" descr="bacteria"/>
          <p:cNvPicPr>
            <a:picLocks noChangeAspect="1" noChangeArrowheads="1"/>
          </p:cNvPicPr>
          <p:nvPr/>
        </p:nvPicPr>
        <p:blipFill>
          <a:blip r:embed="rId7" cstate="print">
            <a:lum bright="14000"/>
            <a:extLst>
              <a:ext uri="{28A0092B-C50C-407E-A947-70E740481C1C}">
                <a14:useLocalDpi xmlns:a14="http://schemas.microsoft.com/office/drawing/2010/main" val="0"/>
              </a:ext>
            </a:extLst>
          </a:blip>
          <a:srcRect/>
          <a:stretch>
            <a:fillRect/>
          </a:stretch>
        </p:blipFill>
        <p:spPr bwMode="auto">
          <a:xfrm>
            <a:off x="3059907" y="2492377"/>
            <a:ext cx="759619"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1619384" y="1412877"/>
            <a:ext cx="5695487" cy="5160007"/>
            <a:chOff x="393" y="119"/>
            <a:chExt cx="5065" cy="3514"/>
          </a:xfrm>
        </p:grpSpPr>
        <p:sp>
          <p:nvSpPr>
            <p:cNvPr id="70663" name="Text Box 7"/>
            <p:cNvSpPr txBox="1">
              <a:spLocks noChangeArrowheads="1"/>
            </p:cNvSpPr>
            <p:nvPr/>
          </p:nvSpPr>
          <p:spPr bwMode="auto">
            <a:xfrm>
              <a:off x="393" y="799"/>
              <a:ext cx="899" cy="2494"/>
            </a:xfrm>
            <a:prstGeom prst="rect">
              <a:avLst/>
            </a:prstGeom>
            <a:solidFill>
              <a:srgbClr val="C0C0C0"/>
            </a:solidFill>
            <a:ln w="9525">
              <a:solidFill>
                <a:schemeClr val="tx1"/>
              </a:solidFill>
              <a:miter lim="800000"/>
              <a:headEnd/>
              <a:tailEnd/>
            </a:ln>
            <a:effectLst/>
          </p:spPr>
          <p:txBody>
            <a:bodyPr wrap="square">
              <a:spAutoFit/>
            </a:bodyPr>
            <a:lstStyle/>
            <a:p>
              <a:pPr fontAlgn="base">
                <a:spcBef>
                  <a:spcPct val="50000"/>
                </a:spcBef>
                <a:spcAft>
                  <a:spcPct val="0"/>
                </a:spcAft>
                <a:defRPr/>
              </a:pPr>
              <a:endParaRPr lang="en-GB" sz="1600" dirty="0">
                <a:solidFill>
                  <a:srgbClr val="000000"/>
                </a:solidFill>
                <a:ea typeface="ＭＳ Ｐゴシック" pitchFamily="34" charset="-128"/>
              </a:endParaRPr>
            </a:p>
            <a:p>
              <a:pPr fontAlgn="base">
                <a:spcBef>
                  <a:spcPct val="50000"/>
                </a:spcBef>
                <a:spcAft>
                  <a:spcPct val="0"/>
                </a:spcAft>
                <a:defRPr/>
              </a:pPr>
              <a:endParaRPr lang="en-GB" sz="1600" dirty="0">
                <a:solidFill>
                  <a:srgbClr val="000000"/>
                </a:solidFill>
                <a:ea typeface="ＭＳ Ｐゴシック" pitchFamily="34" charset="-128"/>
              </a:endParaRPr>
            </a:p>
            <a:p>
              <a:pPr fontAlgn="base">
                <a:spcBef>
                  <a:spcPct val="50000"/>
                </a:spcBef>
                <a:spcAft>
                  <a:spcPct val="0"/>
                </a:spcAft>
                <a:defRPr/>
              </a:pPr>
              <a:r>
                <a:rPr lang="en-GB" sz="1600" dirty="0">
                  <a:solidFill>
                    <a:srgbClr val="000000"/>
                  </a:solidFill>
                  <a:ea typeface="ＭＳ Ｐゴシック" pitchFamily="34" charset="-128"/>
                </a:rPr>
                <a:t>Plant residues</a:t>
              </a:r>
            </a:p>
            <a:p>
              <a:pPr fontAlgn="base">
                <a:spcBef>
                  <a:spcPct val="50000"/>
                </a:spcBef>
                <a:spcAft>
                  <a:spcPct val="0"/>
                </a:spcAft>
                <a:defRPr/>
              </a:pPr>
              <a:endParaRPr lang="en-GB" sz="1600" dirty="0">
                <a:solidFill>
                  <a:srgbClr val="000000"/>
                </a:solidFill>
                <a:ea typeface="ＭＳ Ｐゴシック" pitchFamily="34" charset="-128"/>
              </a:endParaRPr>
            </a:p>
            <a:p>
              <a:pPr fontAlgn="base">
                <a:spcBef>
                  <a:spcPct val="50000"/>
                </a:spcBef>
                <a:spcAft>
                  <a:spcPct val="0"/>
                </a:spcAft>
                <a:defRPr/>
              </a:pPr>
              <a:endParaRPr lang="en-GB" sz="1600" dirty="0">
                <a:solidFill>
                  <a:srgbClr val="000000"/>
                </a:solidFill>
                <a:ea typeface="ＭＳ Ｐゴシック" pitchFamily="34" charset="-128"/>
              </a:endParaRPr>
            </a:p>
            <a:p>
              <a:pPr fontAlgn="base">
                <a:spcBef>
                  <a:spcPct val="50000"/>
                </a:spcBef>
                <a:spcAft>
                  <a:spcPct val="0"/>
                </a:spcAft>
                <a:defRPr/>
              </a:pPr>
              <a:r>
                <a:rPr lang="en-GB" sz="1600" dirty="0">
                  <a:solidFill>
                    <a:srgbClr val="000000"/>
                  </a:solidFill>
                  <a:ea typeface="ＭＳ Ｐゴシック" pitchFamily="34" charset="-128"/>
                </a:rPr>
                <a:t>Soil organic matter</a:t>
              </a:r>
            </a:p>
            <a:p>
              <a:pPr fontAlgn="base">
                <a:spcBef>
                  <a:spcPct val="50000"/>
                </a:spcBef>
                <a:spcAft>
                  <a:spcPct val="0"/>
                </a:spcAft>
                <a:defRPr/>
              </a:pPr>
              <a:endParaRPr lang="en-GB" sz="1600" dirty="0">
                <a:solidFill>
                  <a:srgbClr val="000000"/>
                </a:solidFill>
                <a:ea typeface="ＭＳ Ｐゴシック" pitchFamily="34" charset="-128"/>
              </a:endParaRPr>
            </a:p>
            <a:p>
              <a:pPr fontAlgn="base">
                <a:spcBef>
                  <a:spcPct val="50000"/>
                </a:spcBef>
                <a:spcAft>
                  <a:spcPct val="0"/>
                </a:spcAft>
                <a:defRPr/>
              </a:pPr>
              <a:endParaRPr lang="en-GB" sz="1600" dirty="0">
                <a:solidFill>
                  <a:srgbClr val="000000"/>
                </a:solidFill>
                <a:ea typeface="ＭＳ Ｐゴシック" pitchFamily="34" charset="-128"/>
              </a:endParaRPr>
            </a:p>
          </p:txBody>
        </p:sp>
        <p:sp>
          <p:nvSpPr>
            <p:cNvPr id="70664" name="Text Box 8"/>
            <p:cNvSpPr txBox="1">
              <a:spLocks noChangeArrowheads="1"/>
            </p:cNvSpPr>
            <p:nvPr/>
          </p:nvSpPr>
          <p:spPr bwMode="auto">
            <a:xfrm>
              <a:off x="703" y="119"/>
              <a:ext cx="1065" cy="231"/>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GB" sz="1600">
                  <a:solidFill>
                    <a:srgbClr val="000000"/>
                  </a:solidFill>
                  <a:ea typeface="ＭＳ Ｐゴシック" pitchFamily="34" charset="-128"/>
                </a:rPr>
                <a:t>Earthworms</a:t>
              </a:r>
            </a:p>
          </p:txBody>
        </p:sp>
        <p:sp>
          <p:nvSpPr>
            <p:cNvPr id="70665" name="Text Box 9"/>
            <p:cNvSpPr txBox="1">
              <a:spLocks noChangeArrowheads="1"/>
            </p:cNvSpPr>
            <p:nvPr/>
          </p:nvSpPr>
          <p:spPr bwMode="auto">
            <a:xfrm>
              <a:off x="2426" y="1881"/>
              <a:ext cx="1110" cy="398"/>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GB" sz="1600">
                  <a:solidFill>
                    <a:srgbClr val="000000"/>
                  </a:solidFill>
                  <a:ea typeface="ＭＳ Ｐゴシック" pitchFamily="34" charset="-128"/>
                </a:rPr>
                <a:t>Collembola </a:t>
              </a:r>
            </a:p>
            <a:p>
              <a:pPr fontAlgn="base">
                <a:spcBef>
                  <a:spcPct val="0"/>
                </a:spcBef>
                <a:spcAft>
                  <a:spcPct val="0"/>
                </a:spcAft>
                <a:defRPr/>
              </a:pPr>
              <a:r>
                <a:rPr lang="en-GB" sz="1600">
                  <a:solidFill>
                    <a:srgbClr val="000000"/>
                  </a:solidFill>
                  <a:ea typeface="ＭＳ Ｐゴシック" pitchFamily="34" charset="-128"/>
                </a:rPr>
                <a:t>Enchytraeids</a:t>
              </a:r>
            </a:p>
          </p:txBody>
        </p:sp>
        <p:sp>
          <p:nvSpPr>
            <p:cNvPr id="70666" name="Text Box 10"/>
            <p:cNvSpPr txBox="1">
              <a:spLocks noChangeArrowheads="1"/>
            </p:cNvSpPr>
            <p:nvPr/>
          </p:nvSpPr>
          <p:spPr bwMode="auto">
            <a:xfrm>
              <a:off x="1741" y="966"/>
              <a:ext cx="771" cy="231"/>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GB" sz="1600">
                  <a:solidFill>
                    <a:srgbClr val="000000"/>
                  </a:solidFill>
                  <a:ea typeface="ＭＳ Ｐゴシック" pitchFamily="34" charset="-128"/>
                </a:rPr>
                <a:t>Bacteria</a:t>
              </a:r>
            </a:p>
          </p:txBody>
        </p:sp>
        <p:sp>
          <p:nvSpPr>
            <p:cNvPr id="70667" name="Text Box 11"/>
            <p:cNvSpPr txBox="1">
              <a:spLocks noChangeArrowheads="1"/>
            </p:cNvSpPr>
            <p:nvPr/>
          </p:nvSpPr>
          <p:spPr bwMode="auto">
            <a:xfrm>
              <a:off x="1741" y="2844"/>
              <a:ext cx="566" cy="231"/>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GB" sz="1600">
                  <a:solidFill>
                    <a:srgbClr val="000000"/>
                  </a:solidFill>
                  <a:ea typeface="ＭＳ Ｐゴシック" pitchFamily="34" charset="-128"/>
                </a:rPr>
                <a:t>Fungi</a:t>
              </a:r>
            </a:p>
          </p:txBody>
        </p:sp>
        <p:sp>
          <p:nvSpPr>
            <p:cNvPr id="70668" name="Text Box 12"/>
            <p:cNvSpPr txBox="1">
              <a:spLocks noChangeArrowheads="1"/>
            </p:cNvSpPr>
            <p:nvPr/>
          </p:nvSpPr>
          <p:spPr bwMode="auto">
            <a:xfrm>
              <a:off x="2562" y="618"/>
              <a:ext cx="823" cy="231"/>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GB" sz="1600" dirty="0">
                  <a:solidFill>
                    <a:srgbClr val="000000"/>
                  </a:solidFill>
                  <a:ea typeface="ＭＳ Ｐゴシック" pitchFamily="34" charset="-128"/>
                </a:rPr>
                <a:t>Protozoa</a:t>
              </a:r>
            </a:p>
          </p:txBody>
        </p:sp>
        <p:sp>
          <p:nvSpPr>
            <p:cNvPr id="70669" name="Text Box 13"/>
            <p:cNvSpPr txBox="1">
              <a:spLocks noChangeArrowheads="1"/>
            </p:cNvSpPr>
            <p:nvPr/>
          </p:nvSpPr>
          <p:spPr bwMode="auto">
            <a:xfrm>
              <a:off x="2450" y="1027"/>
              <a:ext cx="1446" cy="39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GB" sz="1600">
                  <a:solidFill>
                    <a:srgbClr val="000000"/>
                  </a:solidFill>
                  <a:ea typeface="ＭＳ Ｐゴシック" pitchFamily="34" charset="-128"/>
                </a:rPr>
                <a:t>Bacterial feeding </a:t>
              </a:r>
            </a:p>
            <a:p>
              <a:pPr algn="ctr" fontAlgn="base">
                <a:spcBef>
                  <a:spcPct val="0"/>
                </a:spcBef>
                <a:spcAft>
                  <a:spcPct val="0"/>
                </a:spcAft>
                <a:defRPr/>
              </a:pPr>
              <a:r>
                <a:rPr lang="en-GB" sz="1600">
                  <a:solidFill>
                    <a:srgbClr val="000000"/>
                  </a:solidFill>
                  <a:ea typeface="ＭＳ Ｐゴシック" pitchFamily="34" charset="-128"/>
                </a:rPr>
                <a:t>nematodes</a:t>
              </a:r>
            </a:p>
          </p:txBody>
        </p:sp>
        <p:sp>
          <p:nvSpPr>
            <p:cNvPr id="70670" name="Text Box 14"/>
            <p:cNvSpPr txBox="1">
              <a:spLocks noChangeArrowheads="1"/>
            </p:cNvSpPr>
            <p:nvPr/>
          </p:nvSpPr>
          <p:spPr bwMode="auto">
            <a:xfrm>
              <a:off x="2381" y="3067"/>
              <a:ext cx="1101" cy="566"/>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GB" sz="1600">
                  <a:solidFill>
                    <a:srgbClr val="000000"/>
                  </a:solidFill>
                  <a:ea typeface="ＭＳ Ｐゴシック" pitchFamily="34" charset="-128"/>
                </a:rPr>
                <a:t>Fungal feeding </a:t>
              </a:r>
            </a:p>
            <a:p>
              <a:pPr algn="ctr" fontAlgn="base">
                <a:spcBef>
                  <a:spcPct val="0"/>
                </a:spcBef>
                <a:spcAft>
                  <a:spcPct val="0"/>
                </a:spcAft>
                <a:defRPr/>
              </a:pPr>
              <a:r>
                <a:rPr lang="en-GB" sz="1600">
                  <a:solidFill>
                    <a:srgbClr val="000000"/>
                  </a:solidFill>
                  <a:ea typeface="ＭＳ Ｐゴシック" pitchFamily="34" charset="-128"/>
                </a:rPr>
                <a:t>mites</a:t>
              </a:r>
            </a:p>
          </p:txBody>
        </p:sp>
        <p:sp>
          <p:nvSpPr>
            <p:cNvPr id="70671" name="Text Box 15"/>
            <p:cNvSpPr txBox="1">
              <a:spLocks noChangeArrowheads="1"/>
            </p:cNvSpPr>
            <p:nvPr/>
          </p:nvSpPr>
          <p:spPr bwMode="auto">
            <a:xfrm>
              <a:off x="2295" y="2571"/>
              <a:ext cx="1284" cy="39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GB" sz="1600" dirty="0">
                  <a:solidFill>
                    <a:srgbClr val="000000"/>
                  </a:solidFill>
                  <a:ea typeface="ＭＳ Ｐゴシック" pitchFamily="34" charset="-128"/>
                </a:rPr>
                <a:t>Fungal feeding </a:t>
              </a:r>
            </a:p>
            <a:p>
              <a:pPr algn="ctr" fontAlgn="base">
                <a:spcBef>
                  <a:spcPct val="0"/>
                </a:spcBef>
                <a:spcAft>
                  <a:spcPct val="0"/>
                </a:spcAft>
                <a:defRPr/>
              </a:pPr>
              <a:r>
                <a:rPr lang="en-GB" sz="1600" dirty="0">
                  <a:solidFill>
                    <a:srgbClr val="000000"/>
                  </a:solidFill>
                  <a:ea typeface="ＭＳ Ｐゴシック" pitchFamily="34" charset="-128"/>
                </a:rPr>
                <a:t>nematodes</a:t>
              </a:r>
            </a:p>
          </p:txBody>
        </p:sp>
        <p:sp>
          <p:nvSpPr>
            <p:cNvPr id="70672" name="Text Box 16"/>
            <p:cNvSpPr txBox="1">
              <a:spLocks noChangeArrowheads="1"/>
            </p:cNvSpPr>
            <p:nvPr/>
          </p:nvSpPr>
          <p:spPr bwMode="auto">
            <a:xfrm>
              <a:off x="4292" y="1344"/>
              <a:ext cx="1037" cy="39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GB" sz="1600">
                  <a:solidFill>
                    <a:srgbClr val="000000"/>
                  </a:solidFill>
                  <a:ea typeface="ＭＳ Ｐゴシック" pitchFamily="34" charset="-128"/>
                </a:rPr>
                <a:t>Predatory </a:t>
              </a:r>
            </a:p>
            <a:p>
              <a:pPr algn="ctr" fontAlgn="base">
                <a:spcBef>
                  <a:spcPct val="0"/>
                </a:spcBef>
                <a:spcAft>
                  <a:spcPct val="0"/>
                </a:spcAft>
                <a:defRPr/>
              </a:pPr>
              <a:r>
                <a:rPr lang="en-GB" sz="1600">
                  <a:solidFill>
                    <a:srgbClr val="000000"/>
                  </a:solidFill>
                  <a:ea typeface="ＭＳ Ｐゴシック" pitchFamily="34" charset="-128"/>
                </a:rPr>
                <a:t>nematodes </a:t>
              </a:r>
            </a:p>
          </p:txBody>
        </p:sp>
        <p:sp>
          <p:nvSpPr>
            <p:cNvPr id="70673" name="Text Box 17"/>
            <p:cNvSpPr txBox="1">
              <a:spLocks noChangeArrowheads="1"/>
            </p:cNvSpPr>
            <p:nvPr/>
          </p:nvSpPr>
          <p:spPr bwMode="auto">
            <a:xfrm>
              <a:off x="4520" y="2976"/>
              <a:ext cx="938" cy="398"/>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GB" sz="1600">
                  <a:solidFill>
                    <a:srgbClr val="000000"/>
                  </a:solidFill>
                  <a:ea typeface="ＭＳ Ｐゴシック" pitchFamily="34" charset="-128"/>
                </a:rPr>
                <a:t>Predatory </a:t>
              </a:r>
            </a:p>
            <a:p>
              <a:pPr algn="ctr" fontAlgn="base">
                <a:spcBef>
                  <a:spcPct val="0"/>
                </a:spcBef>
                <a:spcAft>
                  <a:spcPct val="0"/>
                </a:spcAft>
                <a:defRPr/>
              </a:pPr>
              <a:r>
                <a:rPr lang="en-GB" sz="1600">
                  <a:solidFill>
                    <a:srgbClr val="000000"/>
                  </a:solidFill>
                  <a:ea typeface="ＭＳ Ｐゴシック" pitchFamily="34" charset="-128"/>
                </a:rPr>
                <a:t>mites</a:t>
              </a:r>
            </a:p>
          </p:txBody>
        </p:sp>
        <p:sp>
          <p:nvSpPr>
            <p:cNvPr id="70674" name="Line 18"/>
            <p:cNvSpPr>
              <a:spLocks noChangeShapeType="1"/>
            </p:cNvSpPr>
            <p:nvPr/>
          </p:nvSpPr>
          <p:spPr bwMode="auto">
            <a:xfrm>
              <a:off x="1423" y="2980"/>
              <a:ext cx="363" cy="0"/>
            </a:xfrm>
            <a:prstGeom prst="line">
              <a:avLst/>
            </a:prstGeom>
            <a:noFill/>
            <a:ln w="31750">
              <a:solidFill>
                <a:schemeClr val="tx1"/>
              </a:solidFill>
              <a:round/>
              <a:headEnd/>
              <a:tailEnd type="triangle" w="med" len="med"/>
            </a:ln>
            <a:effectLst/>
          </p:spPr>
          <p:txBody>
            <a:bodyPr/>
            <a:lstStyle/>
            <a:p>
              <a:pPr fontAlgn="base">
                <a:spcBef>
                  <a:spcPct val="0"/>
                </a:spcBef>
                <a:spcAft>
                  <a:spcPct val="0"/>
                </a:spcAft>
                <a:defRPr/>
              </a:pPr>
              <a:endParaRPr lang="en-AU" sz="1600">
                <a:solidFill>
                  <a:srgbClr val="000000"/>
                </a:solidFill>
                <a:ea typeface="ＭＳ Ｐゴシック" pitchFamily="34" charset="-128"/>
              </a:endParaRPr>
            </a:p>
          </p:txBody>
        </p:sp>
        <p:sp>
          <p:nvSpPr>
            <p:cNvPr id="70675" name="Line 19"/>
            <p:cNvSpPr>
              <a:spLocks noChangeShapeType="1"/>
            </p:cNvSpPr>
            <p:nvPr/>
          </p:nvSpPr>
          <p:spPr bwMode="auto">
            <a:xfrm flipV="1">
              <a:off x="2376" y="890"/>
              <a:ext cx="181" cy="136"/>
            </a:xfrm>
            <a:prstGeom prst="line">
              <a:avLst/>
            </a:prstGeom>
            <a:noFill/>
            <a:ln w="31750">
              <a:solidFill>
                <a:schemeClr val="tx1"/>
              </a:solidFill>
              <a:round/>
              <a:headEnd/>
              <a:tailEnd type="triangle" w="med" len="med"/>
            </a:ln>
            <a:effectLst/>
          </p:spPr>
          <p:txBody>
            <a:bodyPr/>
            <a:lstStyle/>
            <a:p>
              <a:pPr fontAlgn="base">
                <a:spcBef>
                  <a:spcPct val="0"/>
                </a:spcBef>
                <a:spcAft>
                  <a:spcPct val="0"/>
                </a:spcAft>
                <a:defRPr/>
              </a:pPr>
              <a:endParaRPr lang="en-AU" sz="1600">
                <a:solidFill>
                  <a:srgbClr val="000000"/>
                </a:solidFill>
                <a:ea typeface="ＭＳ Ｐゴシック" pitchFamily="34" charset="-128"/>
              </a:endParaRPr>
            </a:p>
          </p:txBody>
        </p:sp>
        <p:sp>
          <p:nvSpPr>
            <p:cNvPr id="70676" name="Line 20"/>
            <p:cNvSpPr>
              <a:spLocks noChangeShapeType="1"/>
            </p:cNvSpPr>
            <p:nvPr/>
          </p:nvSpPr>
          <p:spPr bwMode="auto">
            <a:xfrm>
              <a:off x="2376" y="1117"/>
              <a:ext cx="232" cy="136"/>
            </a:xfrm>
            <a:prstGeom prst="line">
              <a:avLst/>
            </a:prstGeom>
            <a:noFill/>
            <a:ln w="31750">
              <a:solidFill>
                <a:schemeClr val="tx1"/>
              </a:solidFill>
              <a:round/>
              <a:headEnd/>
              <a:tailEnd type="triangle" w="med" len="med"/>
            </a:ln>
            <a:effectLst/>
          </p:spPr>
          <p:txBody>
            <a:bodyPr/>
            <a:lstStyle/>
            <a:p>
              <a:pPr fontAlgn="base">
                <a:spcBef>
                  <a:spcPct val="0"/>
                </a:spcBef>
                <a:spcAft>
                  <a:spcPct val="0"/>
                </a:spcAft>
                <a:defRPr/>
              </a:pPr>
              <a:endParaRPr lang="en-AU" sz="1600">
                <a:solidFill>
                  <a:srgbClr val="000000"/>
                </a:solidFill>
                <a:ea typeface="ＭＳ Ｐゴシック" pitchFamily="34" charset="-128"/>
              </a:endParaRPr>
            </a:p>
          </p:txBody>
        </p:sp>
        <p:sp>
          <p:nvSpPr>
            <p:cNvPr id="70677" name="Line 21"/>
            <p:cNvSpPr>
              <a:spLocks noChangeShapeType="1"/>
            </p:cNvSpPr>
            <p:nvPr/>
          </p:nvSpPr>
          <p:spPr bwMode="auto">
            <a:xfrm>
              <a:off x="3696" y="1344"/>
              <a:ext cx="590" cy="226"/>
            </a:xfrm>
            <a:prstGeom prst="line">
              <a:avLst/>
            </a:prstGeom>
            <a:noFill/>
            <a:ln w="31750">
              <a:solidFill>
                <a:schemeClr val="tx1"/>
              </a:solidFill>
              <a:round/>
              <a:headEnd/>
              <a:tailEnd type="triangle" w="med" len="med"/>
            </a:ln>
            <a:effectLst/>
          </p:spPr>
          <p:txBody>
            <a:bodyPr/>
            <a:lstStyle/>
            <a:p>
              <a:pPr fontAlgn="base">
                <a:spcBef>
                  <a:spcPct val="0"/>
                </a:spcBef>
                <a:spcAft>
                  <a:spcPct val="0"/>
                </a:spcAft>
                <a:defRPr/>
              </a:pPr>
              <a:endParaRPr lang="en-AU" sz="1600">
                <a:solidFill>
                  <a:srgbClr val="000000"/>
                </a:solidFill>
                <a:ea typeface="ＭＳ Ｐゴシック" pitchFamily="34" charset="-128"/>
              </a:endParaRPr>
            </a:p>
          </p:txBody>
        </p:sp>
        <p:sp>
          <p:nvSpPr>
            <p:cNvPr id="70678" name="Line 22"/>
            <p:cNvSpPr>
              <a:spLocks noChangeShapeType="1"/>
            </p:cNvSpPr>
            <p:nvPr/>
          </p:nvSpPr>
          <p:spPr bwMode="auto">
            <a:xfrm>
              <a:off x="1423" y="1071"/>
              <a:ext cx="363" cy="0"/>
            </a:xfrm>
            <a:prstGeom prst="line">
              <a:avLst/>
            </a:prstGeom>
            <a:noFill/>
            <a:ln w="31750">
              <a:solidFill>
                <a:schemeClr val="tx1"/>
              </a:solidFill>
              <a:round/>
              <a:headEnd/>
              <a:tailEnd type="triangle" w="med" len="med"/>
            </a:ln>
            <a:effectLst/>
          </p:spPr>
          <p:txBody>
            <a:bodyPr/>
            <a:lstStyle/>
            <a:p>
              <a:pPr fontAlgn="base">
                <a:spcBef>
                  <a:spcPct val="0"/>
                </a:spcBef>
                <a:spcAft>
                  <a:spcPct val="0"/>
                </a:spcAft>
                <a:defRPr/>
              </a:pPr>
              <a:endParaRPr lang="en-AU" sz="1600">
                <a:solidFill>
                  <a:srgbClr val="000000"/>
                </a:solidFill>
                <a:ea typeface="ＭＳ Ｐゴシック" pitchFamily="34" charset="-128"/>
              </a:endParaRPr>
            </a:p>
          </p:txBody>
        </p:sp>
        <p:sp>
          <p:nvSpPr>
            <p:cNvPr id="70679" name="Line 23"/>
            <p:cNvSpPr>
              <a:spLocks noChangeShapeType="1"/>
            </p:cNvSpPr>
            <p:nvPr/>
          </p:nvSpPr>
          <p:spPr bwMode="auto">
            <a:xfrm>
              <a:off x="2194" y="3071"/>
              <a:ext cx="182" cy="134"/>
            </a:xfrm>
            <a:prstGeom prst="line">
              <a:avLst/>
            </a:prstGeom>
            <a:noFill/>
            <a:ln w="31750">
              <a:solidFill>
                <a:schemeClr val="tx1"/>
              </a:solidFill>
              <a:round/>
              <a:headEnd/>
              <a:tailEnd type="triangle" w="med" len="med"/>
            </a:ln>
            <a:effectLst/>
          </p:spPr>
          <p:txBody>
            <a:bodyPr/>
            <a:lstStyle/>
            <a:p>
              <a:pPr fontAlgn="base">
                <a:spcBef>
                  <a:spcPct val="0"/>
                </a:spcBef>
                <a:spcAft>
                  <a:spcPct val="0"/>
                </a:spcAft>
                <a:defRPr/>
              </a:pPr>
              <a:endParaRPr lang="en-AU" sz="1600">
                <a:solidFill>
                  <a:srgbClr val="000000"/>
                </a:solidFill>
                <a:ea typeface="ＭＳ Ｐゴシック" pitchFamily="34" charset="-128"/>
              </a:endParaRPr>
            </a:p>
          </p:txBody>
        </p:sp>
        <p:sp>
          <p:nvSpPr>
            <p:cNvPr id="70680" name="Line 24"/>
            <p:cNvSpPr>
              <a:spLocks noChangeShapeType="1"/>
            </p:cNvSpPr>
            <p:nvPr/>
          </p:nvSpPr>
          <p:spPr bwMode="auto">
            <a:xfrm flipV="1">
              <a:off x="2194" y="2754"/>
              <a:ext cx="182" cy="136"/>
            </a:xfrm>
            <a:prstGeom prst="line">
              <a:avLst/>
            </a:prstGeom>
            <a:noFill/>
            <a:ln w="31750">
              <a:solidFill>
                <a:schemeClr val="tx1"/>
              </a:solidFill>
              <a:round/>
              <a:headEnd/>
              <a:tailEnd type="triangle" w="med" len="med"/>
            </a:ln>
            <a:effectLst/>
          </p:spPr>
          <p:txBody>
            <a:bodyPr/>
            <a:lstStyle/>
            <a:p>
              <a:pPr fontAlgn="base">
                <a:spcBef>
                  <a:spcPct val="0"/>
                </a:spcBef>
                <a:spcAft>
                  <a:spcPct val="0"/>
                </a:spcAft>
                <a:defRPr/>
              </a:pPr>
              <a:endParaRPr lang="en-AU" sz="1600">
                <a:solidFill>
                  <a:srgbClr val="000000"/>
                </a:solidFill>
                <a:ea typeface="ＭＳ Ｐゴシック" pitchFamily="34" charset="-128"/>
              </a:endParaRPr>
            </a:p>
          </p:txBody>
        </p:sp>
        <p:sp>
          <p:nvSpPr>
            <p:cNvPr id="70681" name="Line 25"/>
            <p:cNvSpPr>
              <a:spLocks noChangeShapeType="1"/>
            </p:cNvSpPr>
            <p:nvPr/>
          </p:nvSpPr>
          <p:spPr bwMode="auto">
            <a:xfrm flipV="1">
              <a:off x="3470" y="1753"/>
              <a:ext cx="952" cy="952"/>
            </a:xfrm>
            <a:prstGeom prst="line">
              <a:avLst/>
            </a:prstGeom>
            <a:noFill/>
            <a:ln w="31750">
              <a:solidFill>
                <a:schemeClr val="tx1"/>
              </a:solidFill>
              <a:round/>
              <a:headEnd/>
              <a:tailEnd type="triangle" w="med" len="med"/>
            </a:ln>
            <a:effectLst/>
          </p:spPr>
          <p:txBody>
            <a:bodyPr/>
            <a:lstStyle/>
            <a:p>
              <a:pPr fontAlgn="base">
                <a:spcBef>
                  <a:spcPct val="0"/>
                </a:spcBef>
                <a:spcAft>
                  <a:spcPct val="0"/>
                </a:spcAft>
                <a:defRPr/>
              </a:pPr>
              <a:endParaRPr lang="en-AU" sz="1600">
                <a:solidFill>
                  <a:srgbClr val="000000"/>
                </a:solidFill>
                <a:ea typeface="ＭＳ Ｐゴシック" pitchFamily="34" charset="-128"/>
              </a:endParaRPr>
            </a:p>
          </p:txBody>
        </p:sp>
        <p:sp>
          <p:nvSpPr>
            <p:cNvPr id="70682" name="Line 26"/>
            <p:cNvSpPr>
              <a:spLocks noChangeShapeType="1"/>
            </p:cNvSpPr>
            <p:nvPr/>
          </p:nvSpPr>
          <p:spPr bwMode="auto">
            <a:xfrm flipV="1">
              <a:off x="3470" y="1797"/>
              <a:ext cx="1273" cy="1451"/>
            </a:xfrm>
            <a:prstGeom prst="line">
              <a:avLst/>
            </a:prstGeom>
            <a:noFill/>
            <a:ln w="31750">
              <a:solidFill>
                <a:schemeClr val="tx1"/>
              </a:solidFill>
              <a:round/>
              <a:headEnd/>
              <a:tailEnd type="triangle" w="med" len="med"/>
            </a:ln>
            <a:effectLst/>
          </p:spPr>
          <p:txBody>
            <a:bodyPr/>
            <a:lstStyle/>
            <a:p>
              <a:pPr fontAlgn="base">
                <a:spcBef>
                  <a:spcPct val="0"/>
                </a:spcBef>
                <a:spcAft>
                  <a:spcPct val="0"/>
                </a:spcAft>
                <a:defRPr/>
              </a:pPr>
              <a:endParaRPr lang="en-AU" sz="1600">
                <a:solidFill>
                  <a:srgbClr val="000000"/>
                </a:solidFill>
                <a:ea typeface="ＭＳ Ｐゴシック" pitchFamily="34" charset="-128"/>
              </a:endParaRPr>
            </a:p>
          </p:txBody>
        </p:sp>
        <p:sp>
          <p:nvSpPr>
            <p:cNvPr id="70683" name="Line 27"/>
            <p:cNvSpPr>
              <a:spLocks noChangeShapeType="1"/>
            </p:cNvSpPr>
            <p:nvPr/>
          </p:nvSpPr>
          <p:spPr bwMode="auto">
            <a:xfrm flipV="1">
              <a:off x="3255" y="3339"/>
              <a:ext cx="1303" cy="1"/>
            </a:xfrm>
            <a:prstGeom prst="line">
              <a:avLst/>
            </a:prstGeom>
            <a:noFill/>
            <a:ln w="31750">
              <a:solidFill>
                <a:schemeClr val="tx1"/>
              </a:solidFill>
              <a:round/>
              <a:headEnd/>
              <a:tailEnd type="triangle" w="med" len="med"/>
            </a:ln>
            <a:effectLst/>
          </p:spPr>
          <p:txBody>
            <a:bodyPr/>
            <a:lstStyle/>
            <a:p>
              <a:pPr fontAlgn="base">
                <a:spcBef>
                  <a:spcPct val="0"/>
                </a:spcBef>
                <a:spcAft>
                  <a:spcPct val="0"/>
                </a:spcAft>
                <a:defRPr/>
              </a:pPr>
              <a:endParaRPr lang="en-AU" sz="1600">
                <a:solidFill>
                  <a:srgbClr val="000000"/>
                </a:solidFill>
                <a:ea typeface="ＭＳ Ｐゴシック" pitchFamily="34" charset="-128"/>
              </a:endParaRPr>
            </a:p>
          </p:txBody>
        </p:sp>
        <p:sp>
          <p:nvSpPr>
            <p:cNvPr id="70684" name="Line 28"/>
            <p:cNvSpPr>
              <a:spLocks noChangeShapeType="1"/>
            </p:cNvSpPr>
            <p:nvPr/>
          </p:nvSpPr>
          <p:spPr bwMode="auto">
            <a:xfrm>
              <a:off x="3470" y="2840"/>
              <a:ext cx="1088" cy="318"/>
            </a:xfrm>
            <a:prstGeom prst="line">
              <a:avLst/>
            </a:prstGeom>
            <a:noFill/>
            <a:ln w="31750">
              <a:solidFill>
                <a:schemeClr val="tx1"/>
              </a:solidFill>
              <a:round/>
              <a:headEnd/>
              <a:tailEnd type="triangle" w="med" len="med"/>
            </a:ln>
            <a:effectLst/>
          </p:spPr>
          <p:txBody>
            <a:bodyPr/>
            <a:lstStyle/>
            <a:p>
              <a:pPr fontAlgn="base">
                <a:spcBef>
                  <a:spcPct val="0"/>
                </a:spcBef>
                <a:spcAft>
                  <a:spcPct val="0"/>
                </a:spcAft>
                <a:defRPr/>
              </a:pPr>
              <a:endParaRPr lang="en-AU" sz="1600">
                <a:solidFill>
                  <a:srgbClr val="000000"/>
                </a:solidFill>
                <a:ea typeface="ＭＳ Ｐゴシック" pitchFamily="34" charset="-128"/>
              </a:endParaRPr>
            </a:p>
          </p:txBody>
        </p:sp>
        <p:sp>
          <p:nvSpPr>
            <p:cNvPr id="70685" name="Line 29"/>
            <p:cNvSpPr>
              <a:spLocks noChangeShapeType="1"/>
            </p:cNvSpPr>
            <p:nvPr/>
          </p:nvSpPr>
          <p:spPr bwMode="auto">
            <a:xfrm>
              <a:off x="3560" y="1434"/>
              <a:ext cx="1171" cy="1497"/>
            </a:xfrm>
            <a:prstGeom prst="line">
              <a:avLst/>
            </a:prstGeom>
            <a:noFill/>
            <a:ln w="31750">
              <a:solidFill>
                <a:schemeClr val="tx1"/>
              </a:solidFill>
              <a:round/>
              <a:headEnd/>
              <a:tailEnd type="triangle" w="med" len="med"/>
            </a:ln>
            <a:effectLst/>
          </p:spPr>
          <p:txBody>
            <a:bodyPr/>
            <a:lstStyle/>
            <a:p>
              <a:pPr fontAlgn="base">
                <a:spcBef>
                  <a:spcPct val="0"/>
                </a:spcBef>
                <a:spcAft>
                  <a:spcPct val="0"/>
                </a:spcAft>
                <a:defRPr/>
              </a:pPr>
              <a:endParaRPr lang="en-AU" sz="1600">
                <a:solidFill>
                  <a:srgbClr val="000000"/>
                </a:solidFill>
                <a:ea typeface="ＭＳ Ｐゴシック" pitchFamily="34" charset="-128"/>
              </a:endParaRPr>
            </a:p>
          </p:txBody>
        </p:sp>
        <p:sp>
          <p:nvSpPr>
            <p:cNvPr id="70686" name="Line 30"/>
            <p:cNvSpPr>
              <a:spLocks noChangeShapeType="1"/>
            </p:cNvSpPr>
            <p:nvPr/>
          </p:nvSpPr>
          <p:spPr bwMode="auto">
            <a:xfrm>
              <a:off x="4816" y="1840"/>
              <a:ext cx="53" cy="1091"/>
            </a:xfrm>
            <a:prstGeom prst="line">
              <a:avLst/>
            </a:prstGeom>
            <a:noFill/>
            <a:ln w="31750">
              <a:solidFill>
                <a:schemeClr val="tx1"/>
              </a:solidFill>
              <a:round/>
              <a:headEnd/>
              <a:tailEnd type="triangle" w="med" len="med"/>
            </a:ln>
            <a:effectLst/>
          </p:spPr>
          <p:txBody>
            <a:bodyPr/>
            <a:lstStyle/>
            <a:p>
              <a:pPr fontAlgn="base">
                <a:spcBef>
                  <a:spcPct val="0"/>
                </a:spcBef>
                <a:spcAft>
                  <a:spcPct val="0"/>
                </a:spcAft>
                <a:defRPr/>
              </a:pPr>
              <a:endParaRPr lang="en-AU" sz="1600">
                <a:solidFill>
                  <a:srgbClr val="000000"/>
                </a:solidFill>
                <a:ea typeface="ＭＳ Ｐゴシック" pitchFamily="34" charset="-128"/>
              </a:endParaRPr>
            </a:p>
          </p:txBody>
        </p:sp>
        <p:sp>
          <p:nvSpPr>
            <p:cNvPr id="70687" name="Line 31"/>
            <p:cNvSpPr>
              <a:spLocks noChangeShapeType="1"/>
            </p:cNvSpPr>
            <p:nvPr/>
          </p:nvSpPr>
          <p:spPr bwMode="auto">
            <a:xfrm>
              <a:off x="3288" y="799"/>
              <a:ext cx="1044" cy="635"/>
            </a:xfrm>
            <a:prstGeom prst="line">
              <a:avLst/>
            </a:prstGeom>
            <a:noFill/>
            <a:ln w="31750">
              <a:solidFill>
                <a:schemeClr val="tx1"/>
              </a:solidFill>
              <a:round/>
              <a:headEnd/>
              <a:tailEnd type="triangle" w="med" len="med"/>
            </a:ln>
            <a:effectLst/>
          </p:spPr>
          <p:txBody>
            <a:bodyPr/>
            <a:lstStyle/>
            <a:p>
              <a:pPr fontAlgn="base">
                <a:spcBef>
                  <a:spcPct val="0"/>
                </a:spcBef>
                <a:spcAft>
                  <a:spcPct val="0"/>
                </a:spcAft>
                <a:defRPr/>
              </a:pPr>
              <a:endParaRPr lang="en-AU" sz="1600">
                <a:solidFill>
                  <a:srgbClr val="000000"/>
                </a:solidFill>
                <a:ea typeface="ＭＳ Ｐゴシック" pitchFamily="34" charset="-128"/>
              </a:endParaRPr>
            </a:p>
          </p:txBody>
        </p:sp>
        <p:sp>
          <p:nvSpPr>
            <p:cNvPr id="70688" name="Line 32"/>
            <p:cNvSpPr>
              <a:spLocks noChangeShapeType="1"/>
            </p:cNvSpPr>
            <p:nvPr/>
          </p:nvSpPr>
          <p:spPr bwMode="auto">
            <a:xfrm flipV="1">
              <a:off x="930" y="346"/>
              <a:ext cx="141" cy="408"/>
            </a:xfrm>
            <a:prstGeom prst="line">
              <a:avLst/>
            </a:prstGeom>
            <a:noFill/>
            <a:ln w="31750">
              <a:solidFill>
                <a:schemeClr val="tx1"/>
              </a:solidFill>
              <a:round/>
              <a:headEnd/>
              <a:tailEnd type="triangle" w="med" len="med"/>
            </a:ln>
            <a:effectLst/>
          </p:spPr>
          <p:txBody>
            <a:bodyPr/>
            <a:lstStyle/>
            <a:p>
              <a:pPr fontAlgn="base">
                <a:spcBef>
                  <a:spcPct val="0"/>
                </a:spcBef>
                <a:spcAft>
                  <a:spcPct val="0"/>
                </a:spcAft>
                <a:defRPr/>
              </a:pPr>
              <a:endParaRPr lang="en-AU" sz="1600">
                <a:solidFill>
                  <a:srgbClr val="000000"/>
                </a:solidFill>
                <a:ea typeface="ＭＳ Ｐゴシック" pitchFamily="34" charset="-128"/>
              </a:endParaRPr>
            </a:p>
          </p:txBody>
        </p:sp>
        <p:sp>
          <p:nvSpPr>
            <p:cNvPr id="70689" name="Freeform 33"/>
            <p:cNvSpPr>
              <a:spLocks/>
            </p:cNvSpPr>
            <p:nvPr/>
          </p:nvSpPr>
          <p:spPr bwMode="auto">
            <a:xfrm rot="2561845">
              <a:off x="1514" y="1692"/>
              <a:ext cx="705" cy="688"/>
            </a:xfrm>
            <a:custGeom>
              <a:avLst/>
              <a:gdLst/>
              <a:ahLst/>
              <a:cxnLst>
                <a:cxn ang="0">
                  <a:pos x="0" y="726"/>
                </a:cxn>
                <a:cxn ang="0">
                  <a:pos x="136" y="409"/>
                </a:cxn>
                <a:cxn ang="0">
                  <a:pos x="362" y="182"/>
                </a:cxn>
                <a:cxn ang="0">
                  <a:pos x="816" y="0"/>
                </a:cxn>
              </a:cxnLst>
              <a:rect l="0" t="0" r="r" b="b"/>
              <a:pathLst>
                <a:path w="816" h="726">
                  <a:moveTo>
                    <a:pt x="0" y="726"/>
                  </a:moveTo>
                  <a:cubicBezTo>
                    <a:pt x="38" y="613"/>
                    <a:pt x="76" y="500"/>
                    <a:pt x="136" y="409"/>
                  </a:cubicBezTo>
                  <a:cubicBezTo>
                    <a:pt x="196" y="318"/>
                    <a:pt x="249" y="250"/>
                    <a:pt x="362" y="182"/>
                  </a:cubicBezTo>
                  <a:cubicBezTo>
                    <a:pt x="475" y="114"/>
                    <a:pt x="645" y="57"/>
                    <a:pt x="816" y="0"/>
                  </a:cubicBezTo>
                </a:path>
              </a:pathLst>
            </a:custGeom>
            <a:noFill/>
            <a:ln w="25400" cap="flat">
              <a:solidFill>
                <a:schemeClr val="tx1"/>
              </a:solidFill>
              <a:prstDash val="sysDot"/>
              <a:round/>
              <a:headEnd/>
              <a:tailEnd type="triangle" w="med" len="med"/>
            </a:ln>
            <a:effectLst/>
          </p:spPr>
          <p:txBody>
            <a:bodyPr/>
            <a:lstStyle/>
            <a:p>
              <a:pPr fontAlgn="base">
                <a:spcBef>
                  <a:spcPct val="0"/>
                </a:spcBef>
                <a:spcAft>
                  <a:spcPct val="0"/>
                </a:spcAft>
                <a:defRPr/>
              </a:pPr>
              <a:endParaRPr lang="en-AU" sz="1600">
                <a:solidFill>
                  <a:srgbClr val="000000"/>
                </a:solidFill>
                <a:ea typeface="ＭＳ Ｐゴシック" pitchFamily="34" charset="-128"/>
              </a:endParaRPr>
            </a:p>
          </p:txBody>
        </p:sp>
        <p:sp>
          <p:nvSpPr>
            <p:cNvPr id="70690" name="Freeform 34"/>
            <p:cNvSpPr>
              <a:spLocks/>
            </p:cNvSpPr>
            <p:nvPr/>
          </p:nvSpPr>
          <p:spPr bwMode="auto">
            <a:xfrm rot="13255895">
              <a:off x="1519" y="1835"/>
              <a:ext cx="703" cy="691"/>
            </a:xfrm>
            <a:custGeom>
              <a:avLst/>
              <a:gdLst/>
              <a:ahLst/>
              <a:cxnLst>
                <a:cxn ang="0">
                  <a:pos x="0" y="726"/>
                </a:cxn>
                <a:cxn ang="0">
                  <a:pos x="136" y="409"/>
                </a:cxn>
                <a:cxn ang="0">
                  <a:pos x="362" y="182"/>
                </a:cxn>
                <a:cxn ang="0">
                  <a:pos x="816" y="0"/>
                </a:cxn>
              </a:cxnLst>
              <a:rect l="0" t="0" r="r" b="b"/>
              <a:pathLst>
                <a:path w="816" h="726">
                  <a:moveTo>
                    <a:pt x="0" y="726"/>
                  </a:moveTo>
                  <a:cubicBezTo>
                    <a:pt x="38" y="613"/>
                    <a:pt x="76" y="500"/>
                    <a:pt x="136" y="409"/>
                  </a:cubicBezTo>
                  <a:cubicBezTo>
                    <a:pt x="196" y="318"/>
                    <a:pt x="249" y="250"/>
                    <a:pt x="362" y="182"/>
                  </a:cubicBezTo>
                  <a:cubicBezTo>
                    <a:pt x="475" y="114"/>
                    <a:pt x="645" y="57"/>
                    <a:pt x="816" y="0"/>
                  </a:cubicBezTo>
                </a:path>
              </a:pathLst>
            </a:custGeom>
            <a:noFill/>
            <a:ln w="25400" cap="flat">
              <a:solidFill>
                <a:schemeClr val="tx1"/>
              </a:solidFill>
              <a:prstDash val="sysDot"/>
              <a:round/>
              <a:headEnd/>
              <a:tailEnd type="triangle" w="med" len="med"/>
            </a:ln>
            <a:effectLst/>
          </p:spPr>
          <p:txBody>
            <a:bodyPr/>
            <a:lstStyle/>
            <a:p>
              <a:pPr fontAlgn="base">
                <a:spcBef>
                  <a:spcPct val="0"/>
                </a:spcBef>
                <a:spcAft>
                  <a:spcPct val="0"/>
                </a:spcAft>
                <a:defRPr/>
              </a:pPr>
              <a:endParaRPr lang="en-AU" sz="1600">
                <a:solidFill>
                  <a:srgbClr val="000000"/>
                </a:solidFill>
                <a:ea typeface="ＭＳ Ｐゴシック" pitchFamily="34" charset="-128"/>
              </a:endParaRPr>
            </a:p>
          </p:txBody>
        </p:sp>
        <p:sp>
          <p:nvSpPr>
            <p:cNvPr id="70691" name="Text Box 35"/>
            <p:cNvSpPr txBox="1">
              <a:spLocks noChangeArrowheads="1"/>
            </p:cNvSpPr>
            <p:nvPr/>
          </p:nvSpPr>
          <p:spPr bwMode="auto">
            <a:xfrm>
              <a:off x="1382" y="1990"/>
              <a:ext cx="1189" cy="231"/>
            </a:xfrm>
            <a:prstGeom prst="rect">
              <a:avLst/>
            </a:prstGeom>
            <a:noFill/>
            <a:ln w="9525">
              <a:noFill/>
              <a:miter lim="800000"/>
              <a:headEnd/>
              <a:tailEnd/>
            </a:ln>
            <a:effectLst/>
          </p:spPr>
          <p:txBody>
            <a:bodyPr wrap="square">
              <a:spAutoFit/>
            </a:bodyPr>
            <a:lstStyle/>
            <a:p>
              <a:pPr fontAlgn="base">
                <a:spcBef>
                  <a:spcPct val="0"/>
                </a:spcBef>
                <a:spcAft>
                  <a:spcPct val="0"/>
                </a:spcAft>
                <a:defRPr/>
              </a:pPr>
              <a:r>
                <a:rPr lang="en-GB" sz="1600" dirty="0" err="1">
                  <a:solidFill>
                    <a:srgbClr val="000000"/>
                  </a:solidFill>
                  <a:ea typeface="ＭＳ Ｐゴシック" pitchFamily="34" charset="-128"/>
                </a:rPr>
                <a:t>comminution</a:t>
              </a:r>
              <a:endParaRPr lang="en-GB" sz="1600" dirty="0">
                <a:solidFill>
                  <a:srgbClr val="000000"/>
                </a:solidFill>
                <a:ea typeface="ＭＳ Ｐゴシック" pitchFamily="34" charset="-128"/>
              </a:endParaRPr>
            </a:p>
          </p:txBody>
        </p:sp>
        <p:sp>
          <p:nvSpPr>
            <p:cNvPr id="70692" name="Line 36"/>
            <p:cNvSpPr>
              <a:spLocks noChangeShapeType="1"/>
            </p:cNvSpPr>
            <p:nvPr/>
          </p:nvSpPr>
          <p:spPr bwMode="auto">
            <a:xfrm flipV="1">
              <a:off x="2154" y="2251"/>
              <a:ext cx="321" cy="589"/>
            </a:xfrm>
            <a:prstGeom prst="line">
              <a:avLst/>
            </a:prstGeom>
            <a:noFill/>
            <a:ln w="31750">
              <a:solidFill>
                <a:schemeClr val="tx1"/>
              </a:solidFill>
              <a:round/>
              <a:headEnd/>
              <a:tailEnd type="triangle" w="med" len="med"/>
            </a:ln>
            <a:effectLst/>
          </p:spPr>
          <p:txBody>
            <a:bodyPr/>
            <a:lstStyle/>
            <a:p>
              <a:pPr fontAlgn="base">
                <a:spcBef>
                  <a:spcPct val="0"/>
                </a:spcBef>
                <a:spcAft>
                  <a:spcPct val="0"/>
                </a:spcAft>
                <a:defRPr/>
              </a:pPr>
              <a:endParaRPr lang="en-AU" sz="1600">
                <a:solidFill>
                  <a:srgbClr val="000000"/>
                </a:solidFill>
                <a:ea typeface="ＭＳ Ｐゴシック" pitchFamily="34" charset="-128"/>
              </a:endParaRPr>
            </a:p>
          </p:txBody>
        </p:sp>
        <p:sp>
          <p:nvSpPr>
            <p:cNvPr id="70693" name="Line 37"/>
            <p:cNvSpPr>
              <a:spLocks noChangeShapeType="1"/>
            </p:cNvSpPr>
            <p:nvPr/>
          </p:nvSpPr>
          <p:spPr bwMode="auto">
            <a:xfrm>
              <a:off x="2336" y="1207"/>
              <a:ext cx="229" cy="681"/>
            </a:xfrm>
            <a:prstGeom prst="line">
              <a:avLst/>
            </a:prstGeom>
            <a:noFill/>
            <a:ln w="31750">
              <a:solidFill>
                <a:schemeClr val="tx1"/>
              </a:solidFill>
              <a:round/>
              <a:headEnd/>
              <a:tailEnd type="triangle" w="med" len="med"/>
            </a:ln>
            <a:effectLst/>
          </p:spPr>
          <p:txBody>
            <a:bodyPr/>
            <a:lstStyle/>
            <a:p>
              <a:pPr fontAlgn="base">
                <a:spcBef>
                  <a:spcPct val="0"/>
                </a:spcBef>
                <a:spcAft>
                  <a:spcPct val="0"/>
                </a:spcAft>
                <a:defRPr/>
              </a:pPr>
              <a:endParaRPr lang="en-AU" sz="1600">
                <a:solidFill>
                  <a:srgbClr val="000000"/>
                </a:solidFill>
                <a:ea typeface="ＭＳ Ｐゴシック" pitchFamily="34" charset="-128"/>
              </a:endParaRPr>
            </a:p>
          </p:txBody>
        </p:sp>
        <p:sp>
          <p:nvSpPr>
            <p:cNvPr id="70694" name="Line 38"/>
            <p:cNvSpPr>
              <a:spLocks noChangeShapeType="1"/>
            </p:cNvSpPr>
            <p:nvPr/>
          </p:nvSpPr>
          <p:spPr bwMode="auto">
            <a:xfrm>
              <a:off x="3379" y="2160"/>
              <a:ext cx="1225" cy="862"/>
            </a:xfrm>
            <a:prstGeom prst="line">
              <a:avLst/>
            </a:prstGeom>
            <a:noFill/>
            <a:ln w="31750">
              <a:solidFill>
                <a:schemeClr val="tx1"/>
              </a:solidFill>
              <a:round/>
              <a:headEnd/>
              <a:tailEnd type="triangle" w="med" len="med"/>
            </a:ln>
            <a:effectLst/>
          </p:spPr>
          <p:txBody>
            <a:bodyPr/>
            <a:lstStyle/>
            <a:p>
              <a:pPr fontAlgn="base">
                <a:spcBef>
                  <a:spcPct val="0"/>
                </a:spcBef>
                <a:spcAft>
                  <a:spcPct val="0"/>
                </a:spcAft>
                <a:defRPr/>
              </a:pPr>
              <a:endParaRPr lang="en-AU" sz="1600">
                <a:solidFill>
                  <a:srgbClr val="000000"/>
                </a:solidFill>
                <a:ea typeface="ＭＳ Ｐゴシック" pitchFamily="34" charset="-128"/>
              </a:endParaRPr>
            </a:p>
          </p:txBody>
        </p:sp>
        <p:sp>
          <p:nvSpPr>
            <p:cNvPr id="70695" name="Line 39"/>
            <p:cNvSpPr>
              <a:spLocks noChangeShapeType="1"/>
            </p:cNvSpPr>
            <p:nvPr/>
          </p:nvSpPr>
          <p:spPr bwMode="auto">
            <a:xfrm flipV="1">
              <a:off x="3379" y="1661"/>
              <a:ext cx="953" cy="363"/>
            </a:xfrm>
            <a:prstGeom prst="line">
              <a:avLst/>
            </a:prstGeom>
            <a:noFill/>
            <a:ln w="31750">
              <a:solidFill>
                <a:schemeClr val="tx1"/>
              </a:solidFill>
              <a:round/>
              <a:headEnd/>
              <a:tailEnd type="triangle" w="med" len="med"/>
            </a:ln>
            <a:effectLst/>
          </p:spPr>
          <p:txBody>
            <a:bodyPr/>
            <a:lstStyle/>
            <a:p>
              <a:pPr fontAlgn="base">
                <a:spcBef>
                  <a:spcPct val="0"/>
                </a:spcBef>
                <a:spcAft>
                  <a:spcPct val="0"/>
                </a:spcAft>
                <a:defRPr/>
              </a:pPr>
              <a:endParaRPr lang="en-AU" sz="1600">
                <a:solidFill>
                  <a:srgbClr val="000000"/>
                </a:solidFill>
                <a:ea typeface="ＭＳ Ｐゴシック" pitchFamily="34" charset="-128"/>
              </a:endParaRPr>
            </a:p>
          </p:txBody>
        </p:sp>
      </p:grpSp>
      <p:pic>
        <p:nvPicPr>
          <p:cNvPr id="25608" name="Picture 55" descr="mit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54366" y="6165852"/>
            <a:ext cx="766763"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52"/>
          <p:cNvPicPr>
            <a:picLocks noChangeAspect="1" noChangeArrowheads="1"/>
          </p:cNvPicPr>
          <p:nvPr/>
        </p:nvPicPr>
        <p:blipFill>
          <a:blip r:embed="rId9" cstate="print">
            <a:extLst>
              <a:ext uri="{28A0092B-C50C-407E-A947-70E740481C1C}">
                <a14:useLocalDpi xmlns:a14="http://schemas.microsoft.com/office/drawing/2010/main" val="0"/>
              </a:ext>
            </a:extLst>
          </a:blip>
          <a:srcRect l="13104" t="-3056" r="4146" b="11377"/>
          <a:stretch>
            <a:fillRect/>
          </a:stretch>
        </p:blipFill>
        <p:spPr bwMode="auto">
          <a:xfrm>
            <a:off x="1331120" y="1196975"/>
            <a:ext cx="721519"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2"/>
          <p:cNvSpPr txBox="1">
            <a:spLocks noChangeArrowheads="1"/>
          </p:cNvSpPr>
          <p:nvPr/>
        </p:nvSpPr>
        <p:spPr bwMode="auto">
          <a:xfrm>
            <a:off x="1043608" y="333377"/>
            <a:ext cx="8100392" cy="639763"/>
          </a:xfrm>
          <a:prstGeom prst="rect">
            <a:avLst/>
          </a:prstGeom>
          <a:noFill/>
          <a:ln w="9525">
            <a:noFill/>
            <a:miter lim="800000"/>
            <a:headEnd/>
            <a:tailEnd/>
          </a:ln>
          <a:effectLst/>
        </p:spPr>
        <p:txBody>
          <a:bodyPr anchor="ctr"/>
          <a:lstStyle/>
          <a:p>
            <a:pPr fontAlgn="base">
              <a:spcBef>
                <a:spcPct val="0"/>
              </a:spcBef>
              <a:spcAft>
                <a:spcPct val="0"/>
              </a:spcAft>
              <a:defRPr/>
            </a:pPr>
            <a:r>
              <a:rPr lang="en-AU" sz="3200" kern="0" dirty="0">
                <a:solidFill>
                  <a:srgbClr val="000000"/>
                </a:solidFill>
              </a:rPr>
              <a:t>Decomposition – transforming the sun’s energy </a:t>
            </a:r>
          </a:p>
          <a:p>
            <a:pPr algn="ctr" fontAlgn="base">
              <a:spcBef>
                <a:spcPct val="0"/>
              </a:spcBef>
              <a:spcAft>
                <a:spcPct val="0"/>
              </a:spcAft>
              <a:defRPr/>
            </a:pPr>
            <a:r>
              <a:rPr lang="en-AU" sz="3200" kern="0" dirty="0">
                <a:solidFill>
                  <a:srgbClr val="000000"/>
                </a:solidFill>
              </a:rPr>
              <a:t>a joint venture for the food web</a:t>
            </a:r>
          </a:p>
        </p:txBody>
      </p:sp>
    </p:spTree>
    <p:extLst>
      <p:ext uri="{BB962C8B-B14F-4D97-AF65-F5344CB8AC3E}">
        <p14:creationId xmlns:p14="http://schemas.microsoft.com/office/powerpoint/2010/main" val="34762214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f4652a5-a989-4e82-9089-fd1e0f02c57d">
      <Terms xmlns="http://schemas.microsoft.com/office/infopath/2007/PartnerControls"/>
    </lcf76f155ced4ddcb4097134ff3c332f>
    <TaxCatchAll xmlns="7241e2fb-fa29-4e16-bace-3a97044c4b15" xsi:nil="true"/>
    <MediaLengthInSeconds xmlns="7f4652a5-a989-4e82-9089-fd1e0f02c57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2E6EEB76CF7C43AB43BB95BAB2C1DF" ma:contentTypeVersion="16" ma:contentTypeDescription="Create a new document." ma:contentTypeScope="" ma:versionID="8211741404058d7f74994bf049558983">
  <xsd:schema xmlns:xsd="http://www.w3.org/2001/XMLSchema" xmlns:xs="http://www.w3.org/2001/XMLSchema" xmlns:p="http://schemas.microsoft.com/office/2006/metadata/properties" xmlns:ns2="7f4652a5-a989-4e82-9089-fd1e0f02c57d" xmlns:ns3="7241e2fb-fa29-4e16-bace-3a97044c4b15" targetNamespace="http://schemas.microsoft.com/office/2006/metadata/properties" ma:root="true" ma:fieldsID="19e72af825189106971ae3c5df90d228" ns2:_="" ns3:_="">
    <xsd:import namespace="7f4652a5-a989-4e82-9089-fd1e0f02c57d"/>
    <xsd:import namespace="7241e2fb-fa29-4e16-bace-3a97044c4b1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4652a5-a989-4e82-9089-fd1e0f02c5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78d407d-58ec-4f7b-b5e4-7051a90dd730"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241e2fb-fa29-4e16-bace-3a97044c4b15"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def900e-538e-4593-b050-5c96cc05420a}" ma:internalName="TaxCatchAll" ma:showField="CatchAllData" ma:web="7241e2fb-fa29-4e16-bace-3a97044c4b1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CF46EB-B41B-4C0A-B3D6-3BB606B22944}">
  <ds:schemaRefs>
    <ds:schemaRef ds:uri="http://schemas.microsoft.com/sharepoint/v3/contenttype/forms"/>
  </ds:schemaRefs>
</ds:datastoreItem>
</file>

<file path=customXml/itemProps2.xml><?xml version="1.0" encoding="utf-8"?>
<ds:datastoreItem xmlns:ds="http://schemas.openxmlformats.org/officeDocument/2006/customXml" ds:itemID="{E134C6CD-1DEB-48E2-BA0D-C3F523604D53}">
  <ds:schemaRefs>
    <ds:schemaRef ds:uri="http://schemas.microsoft.com/office/2006/metadata/properties"/>
    <ds:schemaRef ds:uri="http://schemas.microsoft.com/office/infopath/2007/PartnerControls"/>
    <ds:schemaRef ds:uri="7f4652a5-a989-4e82-9089-fd1e0f02c57d"/>
    <ds:schemaRef ds:uri="7241e2fb-fa29-4e16-bace-3a97044c4b15"/>
  </ds:schemaRefs>
</ds:datastoreItem>
</file>

<file path=customXml/itemProps3.xml><?xml version="1.0" encoding="utf-8"?>
<ds:datastoreItem xmlns:ds="http://schemas.openxmlformats.org/officeDocument/2006/customXml" ds:itemID="{34F26B85-8168-4F12-B92B-3E7DE97BD7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4652a5-a989-4e82-9089-fd1e0f02c57d"/>
    <ds:schemaRef ds:uri="7241e2fb-fa29-4e16-bace-3a97044c4b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205</TotalTime>
  <Words>2181</Words>
  <Application>Microsoft Office PowerPoint</Application>
  <PresentationFormat>On-screen Show (4:3)</PresentationFormat>
  <Paragraphs>556</Paragraphs>
  <Slides>52</Slides>
  <Notes>21</Notes>
  <HiddenSlides>1</HiddenSlides>
  <MMClips>0</MMClips>
  <ScaleCrop>false</ScaleCrop>
  <HeadingPairs>
    <vt:vector size="4" baseType="variant">
      <vt:variant>
        <vt:lpstr>Theme</vt:lpstr>
      </vt:variant>
      <vt:variant>
        <vt:i4>2</vt:i4>
      </vt:variant>
      <vt:variant>
        <vt:lpstr>Slide Titles</vt:lpstr>
      </vt:variant>
      <vt:variant>
        <vt:i4>52</vt:i4>
      </vt:variant>
    </vt:vector>
  </HeadingPairs>
  <TitlesOfParts>
    <vt:vector size="54" baseType="lpstr">
      <vt:lpstr>Office Theme</vt:lpstr>
      <vt:lpstr>Default Design</vt:lpstr>
      <vt:lpstr>Grass  the Low Cost Feed? Can we use it better?  </vt:lpstr>
      <vt:lpstr>Points to Cover</vt:lpstr>
      <vt:lpstr>PowerPoint Presentation</vt:lpstr>
      <vt:lpstr>PowerPoint Presentation</vt:lpstr>
      <vt:lpstr>Know your soil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Low input/extensive systems</vt:lpstr>
      <vt:lpstr>PowerPoint Presentation</vt:lpstr>
      <vt:lpstr>PowerPoint Presentation</vt:lpstr>
      <vt:lpstr>PowerPoint Presentation</vt:lpstr>
      <vt:lpstr>PowerPoint Presentation</vt:lpstr>
      <vt:lpstr> </vt:lpstr>
      <vt:lpstr>PowerPoint Presentation</vt:lpstr>
      <vt:lpstr>Relative Stock Carrying Capacity</vt:lpstr>
      <vt:lpstr>PowerPoint Presentation</vt:lpstr>
      <vt:lpstr>PowerPoint Presentation</vt:lpstr>
      <vt:lpstr>PowerPoint Presentation</vt:lpstr>
      <vt:lpstr>PowerPoint Presentation</vt:lpstr>
      <vt:lpstr>Impact of lower yield</vt:lpstr>
      <vt:lpstr>Quality </vt:lpstr>
      <vt:lpstr>Digestibility (Quality)</vt:lpstr>
      <vt:lpstr>Response to N</vt:lpstr>
      <vt:lpstr>PowerPoint Presentation</vt:lpstr>
      <vt:lpstr>Management to meet demand</vt:lpstr>
      <vt:lpstr>How grass grows</vt:lpstr>
      <vt:lpstr>PowerPoint Presentation</vt:lpstr>
      <vt:lpstr>PowerPoint Presentation</vt:lpstr>
      <vt:lpstr>Sward heights</vt:lpstr>
      <vt:lpstr>PowerPoint Presentation</vt:lpstr>
      <vt:lpstr>PowerPoint Presentation</vt:lpstr>
      <vt:lpstr>PowerPoint Presentation</vt:lpstr>
      <vt:lpstr>Rotational Grazing</vt:lpstr>
      <vt:lpstr>PowerPoint Presentation</vt:lpstr>
      <vt:lpstr>Lamb Output Kg/ha Comparison Figures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Summary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Grass  the Low Cost Feed? Can we use it better?</dc:title>
  <dc:creator>User</dc:creator>
  <cp:lastModifiedBy>Heather McCalman</cp:lastModifiedBy>
  <cp:revision>6</cp:revision>
  <dcterms:created xsi:type="dcterms:W3CDTF">2018-07-29T10:03:03Z</dcterms:created>
  <dcterms:modified xsi:type="dcterms:W3CDTF">2026-02-16T17:49:09Z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2642100</vt:r8>
  </property>
  <property fmtid="{D5CDD505-2E9C-101B-9397-08002B2CF9AE}" pid="3" name="ContentTypeId">
    <vt:lpwstr>0x0101003B2E6EEB76CF7C43AB43BB95BAB2C1DF</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